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766AE1-174A-423C-A20A-D8F843ABCCEA}"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400468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66AE1-174A-423C-A20A-D8F843ABCCEA}"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96651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66AE1-174A-423C-A20A-D8F843ABCCEA}"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1011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66AE1-174A-423C-A20A-D8F843ABCCEA}"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95875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766AE1-174A-423C-A20A-D8F843ABCCEA}"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06286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66AE1-174A-423C-A20A-D8F843ABCCEA}"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23816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66AE1-174A-423C-A20A-D8F843ABCCEA}" type="datetimeFigureOut">
              <a:rPr lang="en-US" smtClean="0"/>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71876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66AE1-174A-423C-A20A-D8F843ABCCEA}" type="datetimeFigureOut">
              <a:rPr lang="en-US" smtClean="0"/>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275092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66AE1-174A-423C-A20A-D8F843ABCCEA}" type="datetimeFigureOut">
              <a:rPr lang="en-US" smtClean="0"/>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228936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766AE1-174A-423C-A20A-D8F843ABCCEA}"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00585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766AE1-174A-423C-A20A-D8F843ABCCEA}"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37566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6AE1-174A-423C-A20A-D8F843ABCCEA}" type="datetimeFigureOut">
              <a:rPr lang="en-US" smtClean="0"/>
              <a:t>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C7AD4-2B54-4FEF-A38C-B90B5F2D1400}" type="slidenum">
              <a:rPr lang="en-US" smtClean="0"/>
              <a:t>‹#›</a:t>
            </a:fld>
            <a:endParaRPr lang="en-US"/>
          </a:p>
        </p:txBody>
      </p:sp>
    </p:spTree>
    <p:extLst>
      <p:ext uri="{BB962C8B-B14F-4D97-AF65-F5344CB8AC3E}">
        <p14:creationId xmlns:p14="http://schemas.microsoft.com/office/powerpoint/2010/main" val="170853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p:cNvSpPr/>
          <p:nvPr/>
        </p:nvSpPr>
        <p:spPr>
          <a:xfrm flipH="1" flipV="1">
            <a:off x="0" y="0"/>
            <a:ext cx="2262188" cy="6858000"/>
          </a:xfrm>
          <a:custGeom>
            <a:avLst/>
            <a:gdLst>
              <a:gd name="connsiteX0" fmla="*/ 2262176 w 2262176"/>
              <a:gd name="connsiteY0" fmla="*/ 6858000 h 6858000"/>
              <a:gd name="connsiteX1" fmla="*/ 0 w 2262176"/>
              <a:gd name="connsiteY1" fmla="*/ 6858000 h 6858000"/>
              <a:gd name="connsiteX2" fmla="*/ 1837596 w 2262176"/>
              <a:gd name="connsiteY2" fmla="*/ 0 h 6858000"/>
              <a:gd name="connsiteX3" fmla="*/ 2262176 w 2262176"/>
              <a:gd name="connsiteY3" fmla="*/ 0 h 6858000"/>
            </a:gdLst>
            <a:ahLst/>
            <a:cxnLst>
              <a:cxn ang="0">
                <a:pos x="connsiteX0" y="connsiteY0"/>
              </a:cxn>
              <a:cxn ang="0">
                <a:pos x="connsiteX1" y="connsiteY1"/>
              </a:cxn>
              <a:cxn ang="0">
                <a:pos x="connsiteX2" y="connsiteY2"/>
              </a:cxn>
              <a:cxn ang="0">
                <a:pos x="connsiteX3" y="connsiteY3"/>
              </a:cxn>
            </a:cxnLst>
            <a:rect l="l" t="t" r="r" b="b"/>
            <a:pathLst>
              <a:path w="2262176" h="6858000">
                <a:moveTo>
                  <a:pt x="2262176" y="6858000"/>
                </a:moveTo>
                <a:lnTo>
                  <a:pt x="0" y="6858000"/>
                </a:lnTo>
                <a:lnTo>
                  <a:pt x="1837596" y="0"/>
                </a:lnTo>
                <a:lnTo>
                  <a:pt x="2262176" y="0"/>
                </a:lnTo>
                <a:close/>
              </a:path>
            </a:pathLst>
          </a:custGeom>
          <a:solidFill>
            <a:srgbClr val="61D6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Rectangle 48"/>
          <p:cNvSpPr/>
          <p:nvPr/>
        </p:nvSpPr>
        <p:spPr>
          <a:xfrm>
            <a:off x="7958138" y="3017838"/>
            <a:ext cx="4233862" cy="5889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Rectangle 51"/>
          <p:cNvSpPr/>
          <p:nvPr/>
        </p:nvSpPr>
        <p:spPr>
          <a:xfrm>
            <a:off x="8497888" y="3582988"/>
            <a:ext cx="3694112" cy="7731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 name="Rectangle 52"/>
          <p:cNvSpPr/>
          <p:nvPr/>
        </p:nvSpPr>
        <p:spPr>
          <a:xfrm>
            <a:off x="8186738" y="4222750"/>
            <a:ext cx="4005262" cy="7731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p:cNvSpPr/>
          <p:nvPr/>
        </p:nvSpPr>
        <p:spPr>
          <a:xfrm>
            <a:off x="6670675" y="2617788"/>
            <a:ext cx="490537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Freeform: Shape 33"/>
          <p:cNvSpPr/>
          <p:nvPr/>
        </p:nvSpPr>
        <p:spPr>
          <a:xfrm rot="5400000">
            <a:off x="6408738" y="5146675"/>
            <a:ext cx="628650" cy="104775"/>
          </a:xfrm>
          <a:custGeom>
            <a:avLst/>
            <a:gdLst>
              <a:gd name="connsiteX0" fmla="*/ 0 w 628650"/>
              <a:gd name="connsiteY0" fmla="*/ 95250 h 95250"/>
              <a:gd name="connsiteX1" fmla="*/ 0 w 628650"/>
              <a:gd name="connsiteY1" fmla="*/ 0 h 95250"/>
              <a:gd name="connsiteX2" fmla="*/ 628650 w 628650"/>
              <a:gd name="connsiteY2" fmla="*/ 0 h 95250"/>
              <a:gd name="connsiteX3" fmla="*/ 628650 w 62865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28650" h="95250">
                <a:moveTo>
                  <a:pt x="0" y="95250"/>
                </a:moveTo>
                <a:lnTo>
                  <a:pt x="0" y="0"/>
                </a:lnTo>
                <a:lnTo>
                  <a:pt x="628650" y="0"/>
                </a:lnTo>
                <a:lnTo>
                  <a:pt x="628650" y="95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reeform: Shape 36"/>
          <p:cNvSpPr/>
          <p:nvPr/>
        </p:nvSpPr>
        <p:spPr>
          <a:xfrm rot="5400000">
            <a:off x="6520657" y="2759869"/>
            <a:ext cx="388937" cy="104775"/>
          </a:xfrm>
          <a:custGeom>
            <a:avLst/>
            <a:gdLst>
              <a:gd name="connsiteX0" fmla="*/ 0 w 440561"/>
              <a:gd name="connsiteY0" fmla="*/ 95250 h 95250"/>
              <a:gd name="connsiteX1" fmla="*/ 0 w 440561"/>
              <a:gd name="connsiteY1" fmla="*/ 0 h 95250"/>
              <a:gd name="connsiteX2" fmla="*/ 440561 w 440561"/>
              <a:gd name="connsiteY2" fmla="*/ 0 h 95250"/>
              <a:gd name="connsiteX3" fmla="*/ 440561 w 440561"/>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0561" h="95250">
                <a:moveTo>
                  <a:pt x="0" y="95250"/>
                </a:moveTo>
                <a:lnTo>
                  <a:pt x="0" y="0"/>
                </a:lnTo>
                <a:lnTo>
                  <a:pt x="440561" y="0"/>
                </a:lnTo>
                <a:lnTo>
                  <a:pt x="440561" y="95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reeform: Shape 28"/>
          <p:cNvSpPr/>
          <p:nvPr/>
        </p:nvSpPr>
        <p:spPr>
          <a:xfrm rot="5400000">
            <a:off x="10075863" y="4013200"/>
            <a:ext cx="2895600" cy="104775"/>
          </a:xfrm>
          <a:custGeom>
            <a:avLst/>
            <a:gdLst>
              <a:gd name="connsiteX0" fmla="*/ 0 w 2895600"/>
              <a:gd name="connsiteY0" fmla="*/ 95251 h 95251"/>
              <a:gd name="connsiteX1" fmla="*/ 0 w 2895600"/>
              <a:gd name="connsiteY1" fmla="*/ 0 h 95251"/>
              <a:gd name="connsiteX2" fmla="*/ 2895600 w 2895600"/>
              <a:gd name="connsiteY2" fmla="*/ 0 h 95251"/>
              <a:gd name="connsiteX3" fmla="*/ 2895600 w 2895600"/>
              <a:gd name="connsiteY3" fmla="*/ 95251 h 95251"/>
            </a:gdLst>
            <a:ahLst/>
            <a:cxnLst>
              <a:cxn ang="0">
                <a:pos x="connsiteX0" y="connsiteY0"/>
              </a:cxn>
              <a:cxn ang="0">
                <a:pos x="connsiteX1" y="connsiteY1"/>
              </a:cxn>
              <a:cxn ang="0">
                <a:pos x="connsiteX2" y="connsiteY2"/>
              </a:cxn>
              <a:cxn ang="0">
                <a:pos x="connsiteX3" y="connsiteY3"/>
              </a:cxn>
            </a:cxnLst>
            <a:rect l="l" t="t" r="r" b="b"/>
            <a:pathLst>
              <a:path w="2895600" h="95251">
                <a:moveTo>
                  <a:pt x="0" y="95251"/>
                </a:moveTo>
                <a:lnTo>
                  <a:pt x="0" y="0"/>
                </a:lnTo>
                <a:lnTo>
                  <a:pt x="2895600" y="0"/>
                </a:lnTo>
                <a:lnTo>
                  <a:pt x="2895600" y="952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 name="Picture 13" descr="Hình ảnh Nền Cầu Vồng Sắc Tố Nặng, Clipart Cầu Vồng, Bảy Màu, Dày Và Nặng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l="-455" r="-2" b="7526"/>
          <a:stretch>
            <a:fillRect/>
          </a:stretch>
        </p:blipFill>
        <p:spPr bwMode="auto">
          <a:xfrm>
            <a:off x="53976" y="41276"/>
            <a:ext cx="12180887" cy="685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6" name="Freeform: Shape 13"/>
          <p:cNvSpPr/>
          <p:nvPr/>
        </p:nvSpPr>
        <p:spPr>
          <a:xfrm>
            <a:off x="1312863" y="41275"/>
            <a:ext cx="10975975" cy="6858000"/>
          </a:xfrm>
          <a:custGeom>
            <a:avLst/>
            <a:gdLst>
              <a:gd name="connsiteX0" fmla="*/ 1837596 w 7988820"/>
              <a:gd name="connsiteY0" fmla="*/ 0 h 6858000"/>
              <a:gd name="connsiteX1" fmla="*/ 7988820 w 7988820"/>
              <a:gd name="connsiteY1" fmla="*/ 0 h 6858000"/>
              <a:gd name="connsiteX2" fmla="*/ 7988820 w 7988820"/>
              <a:gd name="connsiteY2" fmla="*/ 6858000 h 6858000"/>
              <a:gd name="connsiteX3" fmla="*/ 0 w 79888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88820" h="6858000">
                <a:moveTo>
                  <a:pt x="1837596" y="0"/>
                </a:moveTo>
                <a:lnTo>
                  <a:pt x="7988820" y="0"/>
                </a:lnTo>
                <a:lnTo>
                  <a:pt x="7988820" y="6858000"/>
                </a:lnTo>
                <a:lnTo>
                  <a:pt x="0" y="6858000"/>
                </a:lnTo>
                <a:close/>
              </a:path>
            </a:pathLst>
          </a:custGeom>
          <a:solidFill>
            <a:srgbClr val="61D6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64272" y="408550"/>
            <a:ext cx="10660281" cy="60408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 name="TextBox 37"/>
          <p:cNvSpPr txBox="1"/>
          <p:nvPr/>
        </p:nvSpPr>
        <p:spPr>
          <a:xfrm>
            <a:off x="2468563" y="1017588"/>
            <a:ext cx="7759700" cy="1108075"/>
          </a:xfrm>
          <a:prstGeom prst="rect">
            <a:avLst/>
          </a:prstGeom>
          <a:noFill/>
        </p:spPr>
        <p:txBody>
          <a:bodyPr>
            <a:spAutoFit/>
          </a:bodyPr>
          <a:lstStyle/>
          <a:p>
            <a:pPr algn="ctr" eaLnBrk="1" fontAlgn="auto" hangingPunct="1">
              <a:spcBef>
                <a:spcPts val="0"/>
              </a:spcBef>
              <a:spcAft>
                <a:spcPts val="0"/>
              </a:spcAft>
              <a:defRPr/>
            </a:pPr>
            <a:r>
              <a:rPr lang="en-US" sz="6600" dirty="0">
                <a:solidFill>
                  <a:srgbClr val="FFFF00"/>
                </a:solidFill>
                <a:effectLst>
                  <a:outerShdw dist="152400" dir="2700000" sx="99000" sy="99000" algn="tl" rotWithShape="0">
                    <a:prstClr val="black">
                      <a:alpha val="89000"/>
                    </a:prstClr>
                  </a:outerShdw>
                </a:effectLst>
                <a:latin typeface="UTM Alberta Heavy" panose="02040603050506020204" pitchFamily="18" charset="0"/>
              </a:rPr>
              <a:t>MĨ THUẬT 7</a:t>
            </a: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rcRect l="6056" t="2748" r="-6056" b="7173"/>
          <a:stretch>
            <a:fillRect/>
          </a:stretch>
        </p:blipFill>
        <p:spPr bwMode="auto">
          <a:xfrm>
            <a:off x="4414838" y="1506538"/>
            <a:ext cx="57213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82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2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0" fill="hold"/>
                                        <p:tgtEl>
                                          <p:spTgt spid="21"/>
                                        </p:tgtEl>
                                        <p:attrNameLst>
                                          <p:attrName>ppt_x</p:attrName>
                                        </p:attrNameLst>
                                      </p:cBhvr>
                                      <p:tavLst>
                                        <p:tav tm="0">
                                          <p:val>
                                            <p:strVal val="0-#ppt_w/2"/>
                                          </p:val>
                                        </p:tav>
                                        <p:tav tm="100000">
                                          <p:val>
                                            <p:strVal val="#ppt_x"/>
                                          </p:val>
                                        </p:tav>
                                      </p:tavLst>
                                    </p:anim>
                                    <p:anim calcmode="lin" valueType="num">
                                      <p:cBhvr additive="base">
                                        <p:cTn id="8" dur="5000" fill="hold"/>
                                        <p:tgtEl>
                                          <p:spTgt spid="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1000"/>
                                        <p:tgtEl>
                                          <p:spTgt spid="37"/>
                                        </p:tgtEl>
                                      </p:cBhvr>
                                    </p:animEffect>
                                  </p:childTnLst>
                                </p:cTn>
                              </p:par>
                            </p:childTnLst>
                          </p:cTn>
                        </p:par>
                        <p:par>
                          <p:cTn id="13" fill="hold" nodeType="afterGroup">
                            <p:stCondLst>
                              <p:cond delay="8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1000"/>
                                        <p:tgtEl>
                                          <p:spTgt spid="19"/>
                                        </p:tgtEl>
                                      </p:cBhvr>
                                    </p:animEffect>
                                  </p:childTnLst>
                                </p:cTn>
                              </p:par>
                            </p:childTnLst>
                          </p:cTn>
                        </p:par>
                        <p:par>
                          <p:cTn id="17" fill="hold" nodeType="afterGroup">
                            <p:stCondLst>
                              <p:cond delay="9500"/>
                            </p:stCondLst>
                            <p:childTnLst>
                              <p:par>
                                <p:cTn id="18" presetID="2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000"/>
                                        <p:tgtEl>
                                          <p:spTgt spid="29"/>
                                        </p:tgtEl>
                                      </p:cBhvr>
                                    </p:animEffect>
                                  </p:childTnLst>
                                </p:cTn>
                              </p:par>
                            </p:childTnLst>
                          </p:cTn>
                        </p:par>
                        <p:par>
                          <p:cTn id="21" fill="hold" nodeType="afterGroup">
                            <p:stCondLst>
                              <p:cond delay="10500"/>
                            </p:stCondLst>
                            <p:childTnLst>
                              <p:par>
                                <p:cTn id="22" presetID="22" presetClass="entr" presetSubtype="4"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1500"/>
                                        <p:tgtEl>
                                          <p:spTgt spid="34"/>
                                        </p:tgtEl>
                                      </p:cBhvr>
                                    </p:animEffect>
                                  </p:childTnLst>
                                </p:cTn>
                              </p:par>
                              <p:par>
                                <p:cTn id="25" presetID="2" presetClass="entr" presetSubtype="2" fill="hold" nodeType="withEffect">
                                  <p:stCondLst>
                                    <p:cond delay="25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0" fill="hold"/>
                                        <p:tgtEl>
                                          <p:spTgt spid="26"/>
                                        </p:tgtEl>
                                        <p:attrNameLst>
                                          <p:attrName>ppt_x</p:attrName>
                                        </p:attrNameLst>
                                      </p:cBhvr>
                                      <p:tavLst>
                                        <p:tav tm="0">
                                          <p:val>
                                            <p:strVal val="1+#ppt_w/2"/>
                                          </p:val>
                                        </p:tav>
                                        <p:tav tm="100000">
                                          <p:val>
                                            <p:strVal val="#ppt_x"/>
                                          </p:val>
                                        </p:tav>
                                      </p:tavLst>
                                    </p:anim>
                                    <p:anim calcmode="lin" valueType="num">
                                      <p:cBhvr additive="base">
                                        <p:cTn id="28" dur="5000" fill="hold"/>
                                        <p:tgtEl>
                                          <p:spTgt spid="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80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500"/>
                                        <p:tgtEl>
                                          <p:spTgt spid="38"/>
                                        </p:tgtEl>
                                      </p:cBhvr>
                                    </p:animEffect>
                                  </p:childTnLst>
                                </p:cTn>
                              </p:par>
                            </p:childTnLst>
                          </p:cTn>
                        </p:par>
                        <p:par>
                          <p:cTn id="33" fill="hold" nodeType="afterGroup">
                            <p:stCondLst>
                              <p:cond delay="19500"/>
                            </p:stCondLst>
                            <p:childTnLst>
                              <p:par>
                                <p:cTn id="34" presetID="47"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p:cNvGrpSpPr>
          <p:nvPr/>
        </p:nvGrpSpPr>
        <p:grpSpPr bwMode="auto">
          <a:xfrm>
            <a:off x="554038" y="1377950"/>
            <a:ext cx="2522537" cy="1263650"/>
            <a:chOff x="609600" y="2165130"/>
            <a:chExt cx="2522484" cy="1263870"/>
          </a:xfrm>
        </p:grpSpPr>
        <p:sp>
          <p:nvSpPr>
            <p:cNvPr id="61" name="Freeform: Shape 60"/>
            <p:cNvSpPr/>
            <p:nvPr/>
          </p:nvSpPr>
          <p:spPr>
            <a:xfrm>
              <a:off x="609600" y="21651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4"/>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TextBox 65"/>
            <p:cNvSpPr txBox="1"/>
            <p:nvPr/>
          </p:nvSpPr>
          <p:spPr>
            <a:xfrm>
              <a:off x="1093777" y="2412823"/>
              <a:ext cx="1160439"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B1</a:t>
              </a:r>
            </a:p>
          </p:txBody>
        </p:sp>
      </p:grpSp>
      <p:grpSp>
        <p:nvGrpSpPr>
          <p:cNvPr id="17" name="Group 16"/>
          <p:cNvGrpSpPr>
            <a:grpSpLocks/>
          </p:cNvGrpSpPr>
          <p:nvPr/>
        </p:nvGrpSpPr>
        <p:grpSpPr bwMode="auto">
          <a:xfrm>
            <a:off x="531813" y="2713038"/>
            <a:ext cx="2522537" cy="1263650"/>
            <a:chOff x="609600" y="3612930"/>
            <a:chExt cx="2522484" cy="1263870"/>
          </a:xfrm>
        </p:grpSpPr>
        <p:sp>
          <p:nvSpPr>
            <p:cNvPr id="63" name="Freeform: Shape 62"/>
            <p:cNvSpPr/>
            <p:nvPr/>
          </p:nvSpPr>
          <p:spPr>
            <a:xfrm>
              <a:off x="609600" y="36129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2"/>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TextBox 66"/>
            <p:cNvSpPr txBox="1"/>
            <p:nvPr/>
          </p:nvSpPr>
          <p:spPr>
            <a:xfrm>
              <a:off x="1014403" y="3860623"/>
              <a:ext cx="1455707"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B2</a:t>
              </a:r>
            </a:p>
          </p:txBody>
        </p:sp>
      </p:grpSp>
      <p:grpSp>
        <p:nvGrpSpPr>
          <p:cNvPr id="18" name="Group 17"/>
          <p:cNvGrpSpPr>
            <a:grpSpLocks/>
          </p:cNvGrpSpPr>
          <p:nvPr/>
        </p:nvGrpSpPr>
        <p:grpSpPr bwMode="auto">
          <a:xfrm>
            <a:off x="509588" y="4090988"/>
            <a:ext cx="2522537" cy="1263650"/>
            <a:chOff x="609600" y="5060730"/>
            <a:chExt cx="2522484" cy="1263870"/>
          </a:xfrm>
        </p:grpSpPr>
        <p:sp>
          <p:nvSpPr>
            <p:cNvPr id="64" name="Freeform: Shape 63"/>
            <p:cNvSpPr/>
            <p:nvPr/>
          </p:nvSpPr>
          <p:spPr>
            <a:xfrm>
              <a:off x="609600" y="50607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6">
                <a:lumMod val="5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 name="TextBox 67"/>
            <p:cNvSpPr txBox="1"/>
            <p:nvPr/>
          </p:nvSpPr>
          <p:spPr>
            <a:xfrm>
              <a:off x="1014403" y="5308423"/>
              <a:ext cx="1455707"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B3</a:t>
              </a:r>
            </a:p>
          </p:txBody>
        </p:sp>
      </p:grpSp>
      <p:grpSp>
        <p:nvGrpSpPr>
          <p:cNvPr id="19" name="Group 18"/>
          <p:cNvGrpSpPr>
            <a:grpSpLocks/>
          </p:cNvGrpSpPr>
          <p:nvPr/>
        </p:nvGrpSpPr>
        <p:grpSpPr bwMode="auto">
          <a:xfrm>
            <a:off x="3151188" y="1377950"/>
            <a:ext cx="8281987" cy="1263650"/>
            <a:chOff x="3266337" y="1437189"/>
            <a:chExt cx="8282153" cy="1263869"/>
          </a:xfrm>
        </p:grpSpPr>
        <p:sp>
          <p:nvSpPr>
            <p:cNvPr id="58" name="Rectangle: Rounded Corners 57"/>
            <p:cNvSpPr/>
            <p:nvPr/>
          </p:nvSpPr>
          <p:spPr>
            <a:xfrm>
              <a:off x="3266337" y="1437189"/>
              <a:ext cx="8282153" cy="1263869"/>
            </a:xfrm>
            <a:prstGeom prst="roundRect">
              <a:avLst>
                <a:gd name="adj" fmla="val 50000"/>
              </a:avLst>
            </a:prstGeom>
            <a:solidFill>
              <a:schemeClr val="accent4"/>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69" name="TextBox 68"/>
            <p:cNvSpPr txBox="1"/>
            <p:nvPr/>
          </p:nvSpPr>
          <p:spPr>
            <a:xfrm>
              <a:off x="3767997" y="1656302"/>
              <a:ext cx="7085154" cy="462043"/>
            </a:xfrm>
            <a:prstGeom prst="rect">
              <a:avLst/>
            </a:prstGeom>
            <a:noFill/>
          </p:spPr>
          <p:txBody>
            <a:bodyPr>
              <a:spAutoFit/>
            </a:bodyPr>
            <a:lstStyle/>
            <a:p>
              <a:pPr eaLnBrk="1" fontAlgn="auto" hangingPunct="1">
                <a:spcBef>
                  <a:spcPts val="0"/>
                </a:spcBef>
                <a:spcAft>
                  <a:spcPts val="0"/>
                </a:spcAft>
                <a:defRPr/>
              </a:pPr>
              <a:r>
                <a:rPr lang="en-US" dirty="0">
                  <a:latin typeface="+mn-lt"/>
                </a:rPr>
                <a:t>Vẽ phác hình để xác định bố cục tranh</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grpSp>
        <p:nvGrpSpPr>
          <p:cNvPr id="22" name="Group 21"/>
          <p:cNvGrpSpPr>
            <a:grpSpLocks/>
          </p:cNvGrpSpPr>
          <p:nvPr/>
        </p:nvGrpSpPr>
        <p:grpSpPr bwMode="auto">
          <a:xfrm>
            <a:off x="3189288" y="2724150"/>
            <a:ext cx="8281987" cy="1263650"/>
            <a:chOff x="3266336" y="2777020"/>
            <a:chExt cx="8282153" cy="1263869"/>
          </a:xfrm>
        </p:grpSpPr>
        <p:sp>
          <p:nvSpPr>
            <p:cNvPr id="59" name="Rectangle: Rounded Corners 58"/>
            <p:cNvSpPr/>
            <p:nvPr/>
          </p:nvSpPr>
          <p:spPr>
            <a:xfrm>
              <a:off x="3266336" y="2777020"/>
              <a:ext cx="8282153" cy="1263869"/>
            </a:xfrm>
            <a:prstGeom prst="roundRect">
              <a:avLst>
                <a:gd name="adj" fmla="val 50000"/>
              </a:avLst>
            </a:prstGeom>
            <a:solidFill>
              <a:schemeClr val="accent2"/>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77" name="TextBox 76"/>
            <p:cNvSpPr txBox="1"/>
            <p:nvPr/>
          </p:nvSpPr>
          <p:spPr>
            <a:xfrm>
              <a:off x="3864835" y="3024713"/>
              <a:ext cx="7085155" cy="462043"/>
            </a:xfrm>
            <a:prstGeom prst="rect">
              <a:avLst/>
            </a:prstGeom>
            <a:noFill/>
          </p:spPr>
          <p:txBody>
            <a:bodyPr>
              <a:spAutoFit/>
            </a:bodyPr>
            <a:lstStyle/>
            <a:p>
              <a:pPr eaLnBrk="1" fontAlgn="auto" hangingPunct="1">
                <a:spcBef>
                  <a:spcPts val="0"/>
                </a:spcBef>
                <a:spcAft>
                  <a:spcPts val="0"/>
                </a:spcAft>
                <a:defRPr/>
              </a:pPr>
              <a:r>
                <a:rPr lang="en-US" dirty="0">
                  <a:latin typeface="+mn-lt"/>
                </a:rPr>
                <a:t>Mô phỏng chân dung của nhân vật theo tranh mẫu.</a:t>
              </a:r>
              <a:r>
                <a:rPr lang="en-US" i="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grpSp>
        <p:nvGrpSpPr>
          <p:cNvPr id="23" name="Group 22"/>
          <p:cNvGrpSpPr>
            <a:grpSpLocks/>
          </p:cNvGrpSpPr>
          <p:nvPr/>
        </p:nvGrpSpPr>
        <p:grpSpPr bwMode="auto">
          <a:xfrm>
            <a:off x="3227388" y="4100513"/>
            <a:ext cx="8281987" cy="1263650"/>
            <a:chOff x="3815254" y="5060731"/>
            <a:chExt cx="8282153" cy="1263869"/>
          </a:xfrm>
        </p:grpSpPr>
        <p:sp>
          <p:nvSpPr>
            <p:cNvPr id="60" name="Rectangle: Rounded Corners 59"/>
            <p:cNvSpPr/>
            <p:nvPr/>
          </p:nvSpPr>
          <p:spPr>
            <a:xfrm>
              <a:off x="3815254" y="5060731"/>
              <a:ext cx="8282153" cy="1263869"/>
            </a:xfrm>
            <a:prstGeom prst="roundRect">
              <a:avLst>
                <a:gd name="adj" fmla="val 50000"/>
              </a:avLst>
            </a:prstGeom>
            <a:solidFill>
              <a:schemeClr val="accent6">
                <a:lumMod val="5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78" name="TextBox 77"/>
            <p:cNvSpPr txBox="1"/>
            <p:nvPr/>
          </p:nvSpPr>
          <p:spPr>
            <a:xfrm>
              <a:off x="4413753" y="5319538"/>
              <a:ext cx="7085155" cy="462043"/>
            </a:xfrm>
            <a:prstGeom prst="rect">
              <a:avLst/>
            </a:prstGeom>
            <a:noFill/>
          </p:spPr>
          <p:txBody>
            <a:bodyPr>
              <a:spAutoFit/>
            </a:bodyPr>
            <a:lstStyle/>
            <a:p>
              <a:pPr eaLnBrk="1" fontAlgn="auto" hangingPunct="1">
                <a:spcBef>
                  <a:spcPts val="0"/>
                </a:spcBef>
                <a:spcAft>
                  <a:spcPts val="0"/>
                </a:spcAft>
                <a:defRPr/>
              </a:pPr>
              <a:r>
                <a:rPr lang="en-US" dirty="0">
                  <a:latin typeface="+mn-lt"/>
                </a:rPr>
                <a:t>Vẽ màu hoàn thiện sản phẩm</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pic>
        <p:nvPicPr>
          <p:cNvPr id="81" name="Picture 80"/>
          <p:cNvPicPr>
            <a:picLocks noChangeAspect="1"/>
          </p:cNvPicPr>
          <p:nvPr/>
        </p:nvPicPr>
        <p:blipFill>
          <a:blip r:embed="rId2">
            <a:extLst>
              <a:ext uri="{28A0092B-C50C-407E-A947-70E740481C1C}">
                <a14:useLocalDpi xmlns:a14="http://schemas.microsoft.com/office/drawing/2010/main" val="0"/>
              </a:ext>
            </a:extLst>
          </a:blip>
          <a:srcRect r="95000"/>
          <a:stretch>
            <a:fillRect/>
          </a:stretch>
        </p:blipFill>
        <p:spPr>
          <a:xfrm>
            <a:off x="0" y="0"/>
            <a:ext cx="609600" cy="6858000"/>
          </a:xfrm>
          <a:custGeom>
            <a:avLst/>
            <a:gdLst>
              <a:gd name="connsiteX0" fmla="*/ 0 w 609600"/>
              <a:gd name="connsiteY0" fmla="*/ 0 h 6858000"/>
              <a:gd name="connsiteX1" fmla="*/ 609600 w 609600"/>
              <a:gd name="connsiteY1" fmla="*/ 0 h 6858000"/>
              <a:gd name="connsiteX2" fmla="*/ 609600 w 609600"/>
              <a:gd name="connsiteY2" fmla="*/ 6858000 h 6858000"/>
              <a:gd name="connsiteX3" fmla="*/ 0 w 60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 h="6858000">
                <a:moveTo>
                  <a:pt x="0" y="0"/>
                </a:moveTo>
                <a:lnTo>
                  <a:pt x="609600" y="0"/>
                </a:lnTo>
                <a:lnTo>
                  <a:pt x="609600" y="6858000"/>
                </a:lnTo>
                <a:lnTo>
                  <a:pt x="0" y="6858000"/>
                </a:lnTo>
                <a:close/>
              </a:path>
            </a:pathLst>
          </a:custGeom>
        </p:spPr>
      </p:pic>
      <p:pic>
        <p:nvPicPr>
          <p:cNvPr id="82" name="Picture 81"/>
          <p:cNvPicPr>
            <a:picLocks noChangeAspect="1"/>
          </p:cNvPicPr>
          <p:nvPr/>
        </p:nvPicPr>
        <p:blipFill>
          <a:blip r:embed="rId2">
            <a:extLst>
              <a:ext uri="{28A0092B-C50C-407E-A947-70E740481C1C}">
                <a14:useLocalDpi xmlns:a14="http://schemas.microsoft.com/office/drawing/2010/main" val="0"/>
              </a:ext>
            </a:extLst>
          </a:blip>
          <a:srcRect l="95086"/>
          <a:stretch>
            <a:fillRect/>
          </a:stretch>
        </p:blipFill>
        <p:spPr>
          <a:xfrm>
            <a:off x="11582397" y="0"/>
            <a:ext cx="599121" cy="6858000"/>
          </a:xfrm>
          <a:custGeom>
            <a:avLst/>
            <a:gdLst>
              <a:gd name="connsiteX0" fmla="*/ 0 w 599121"/>
              <a:gd name="connsiteY0" fmla="*/ 0 h 6858000"/>
              <a:gd name="connsiteX1" fmla="*/ 599121 w 599121"/>
              <a:gd name="connsiteY1" fmla="*/ 0 h 6858000"/>
              <a:gd name="connsiteX2" fmla="*/ 599121 w 599121"/>
              <a:gd name="connsiteY2" fmla="*/ 6858000 h 6858000"/>
              <a:gd name="connsiteX3" fmla="*/ 0 w 5991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121" h="6858000">
                <a:moveTo>
                  <a:pt x="0" y="0"/>
                </a:moveTo>
                <a:lnTo>
                  <a:pt x="599121" y="0"/>
                </a:lnTo>
                <a:lnTo>
                  <a:pt x="599121" y="6858000"/>
                </a:lnTo>
                <a:lnTo>
                  <a:pt x="0" y="6858000"/>
                </a:lnTo>
                <a:close/>
              </a:path>
            </a:pathLst>
          </a:custGeom>
        </p:spPr>
      </p:pic>
      <p:grpSp>
        <p:nvGrpSpPr>
          <p:cNvPr id="40" name="Group 39"/>
          <p:cNvGrpSpPr/>
          <p:nvPr/>
        </p:nvGrpSpPr>
        <p:grpSpPr>
          <a:xfrm>
            <a:off x="609600" y="0"/>
            <a:ext cx="5234609" cy="1378395"/>
            <a:chOff x="609600" y="0"/>
            <a:chExt cx="5486400" cy="1673225"/>
          </a:xfrm>
          <a:solidFill>
            <a:srgbClr val="FF0066"/>
          </a:solidFill>
        </p:grpSpPr>
        <p:grpSp>
          <p:nvGrpSpPr>
            <p:cNvPr id="42" name="Group 41"/>
            <p:cNvGrpSpPr/>
            <p:nvPr/>
          </p:nvGrpSpPr>
          <p:grpSpPr>
            <a:xfrm>
              <a:off x="609600" y="0"/>
              <a:ext cx="5486400" cy="1673225"/>
              <a:chOff x="609600" y="0"/>
              <a:chExt cx="5486400" cy="1673225"/>
            </a:xfrm>
            <a:grpFill/>
          </p:grpSpPr>
          <p:sp>
            <p:nvSpPr>
              <p:cNvPr id="44" name="Freeform: Shape 43"/>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reeform: Shape 44"/>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3" name="TextBox 42"/>
            <p:cNvSpPr txBox="1"/>
            <p:nvPr/>
          </p:nvSpPr>
          <p:spPr>
            <a:xfrm>
              <a:off x="1093788" y="134719"/>
              <a:ext cx="4382702" cy="784577"/>
            </a:xfrm>
            <a:prstGeom prst="rect">
              <a:avLst/>
            </a:prstGeom>
            <a:grpFill/>
          </p:spPr>
          <p:txBody>
            <a:bodyPr>
              <a:spAutoFit/>
            </a:bodyPr>
            <a:lstStyle/>
            <a:p>
              <a:pPr algn="ctr" eaLnBrk="1" fontAlgn="auto" hangingPunct="1">
                <a:spcBef>
                  <a:spcPts val="0"/>
                </a:spcBef>
                <a:spcAft>
                  <a:spcPts val="0"/>
                </a:spcAft>
                <a:defRPr/>
              </a:pPr>
              <a:r>
                <a:rPr lang="en-US" sz="36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rPr>
                <a:t>Cách mô phỏng</a:t>
              </a:r>
            </a:p>
          </p:txBody>
        </p:sp>
      </p:grpSp>
      <p:pic>
        <p:nvPicPr>
          <p:cNvPr id="79" name="Picture 78"/>
          <p:cNvPicPr>
            <a:picLocks noChangeAspect="1"/>
          </p:cNvPicPr>
          <p:nvPr/>
        </p:nvPicPr>
        <p:blipFill>
          <a:blip r:embed="rId3"/>
          <a:stretch>
            <a:fillRect/>
          </a:stretch>
        </p:blipFill>
        <p:spPr>
          <a:xfrm rot="20990167" flipH="1">
            <a:off x="8513763" y="-85725"/>
            <a:ext cx="3700462" cy="1412875"/>
          </a:xfrm>
          <a:prstGeom prst="rect">
            <a:avLst/>
          </a:prstGeom>
          <a:effectLst>
            <a:outerShdw blurRad="152400" dist="139700" dir="13500000" algn="br" rotWithShape="0">
              <a:prstClr val="black">
                <a:alpha val="63000"/>
              </a:prstClr>
            </a:outerShdw>
          </a:effectLst>
        </p:spPr>
      </p:pic>
      <p:sp>
        <p:nvSpPr>
          <p:cNvPr id="32" name="Rectangle: Rounded Corners 31"/>
          <p:cNvSpPr/>
          <p:nvPr/>
        </p:nvSpPr>
        <p:spPr bwMode="auto">
          <a:xfrm>
            <a:off x="422728" y="5555162"/>
            <a:ext cx="11159669" cy="1263650"/>
          </a:xfrm>
          <a:prstGeom prst="roundRect">
            <a:avLst>
              <a:gd name="adj" fmla="val 50000"/>
            </a:avLst>
          </a:prstGeom>
          <a:solidFill>
            <a:schemeClr val="accent3">
              <a:lumMod val="40000"/>
              <a:lumOff val="6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n>
                  <a:solidFill>
                    <a:srgbClr val="C00000"/>
                  </a:solidFill>
                </a:ln>
              </a:rPr>
              <a:t>Ghi nhớ: Tranh chân dung thời Phục Hưng thường chú trọng diễn tả hình khối và sự cân đối của cơ thể con người một cách chân thực, sống động</a:t>
            </a:r>
            <a:endParaRPr lang="vi-VN" dirty="0">
              <a:ln>
                <a:solidFill>
                  <a:srgbClr val="C000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02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500" fill="hold"/>
                                        <p:tgtEl>
                                          <p:spTgt spid="40"/>
                                        </p:tgtEl>
                                        <p:attrNameLst>
                                          <p:attrName>ppt_x</p:attrName>
                                        </p:attrNameLst>
                                      </p:cBhvr>
                                      <p:tavLst>
                                        <p:tav tm="0">
                                          <p:val>
                                            <p:strVal val="#ppt_x"/>
                                          </p:val>
                                        </p:tav>
                                        <p:tav tm="100000">
                                          <p:val>
                                            <p:strVal val="#ppt_x"/>
                                          </p:val>
                                        </p:tav>
                                      </p:tavLst>
                                    </p:anim>
                                    <p:anim calcmode="lin" valueType="num">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4610100 w 12192000"/>
              <a:gd name="connsiteY0" fmla="*/ 1791126 h 6858000"/>
              <a:gd name="connsiteX1" fmla="*/ 4610100 w 12192000"/>
              <a:gd name="connsiteY1" fmla="*/ 5569006 h 6858000"/>
              <a:gd name="connsiteX2" fmla="*/ 5365694 w 12192000"/>
              <a:gd name="connsiteY2" fmla="*/ 6324600 h 6858000"/>
              <a:gd name="connsiteX3" fmla="*/ 11582400 w 12192000"/>
              <a:gd name="connsiteY3" fmla="*/ 6324600 h 6858000"/>
              <a:gd name="connsiteX4" fmla="*/ 11582400 w 12192000"/>
              <a:gd name="connsiteY4" fmla="*/ 2546720 h 6858000"/>
              <a:gd name="connsiteX5" fmla="*/ 10826806 w 12192000"/>
              <a:gd name="connsiteY5" fmla="*/ 1791126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4610100" y="1791126"/>
                </a:moveTo>
                <a:lnTo>
                  <a:pt x="4610100" y="5569006"/>
                </a:lnTo>
                <a:lnTo>
                  <a:pt x="5365694" y="6324600"/>
                </a:lnTo>
                <a:lnTo>
                  <a:pt x="11582400" y="6324600"/>
                </a:lnTo>
                <a:lnTo>
                  <a:pt x="11582400" y="2546720"/>
                </a:lnTo>
                <a:lnTo>
                  <a:pt x="10826806" y="1791126"/>
                </a:lnTo>
                <a:close/>
                <a:moveTo>
                  <a:pt x="0" y="0"/>
                </a:moveTo>
                <a:lnTo>
                  <a:pt x="12192000" y="0"/>
                </a:lnTo>
                <a:lnTo>
                  <a:pt x="12192000" y="6858000"/>
                </a:lnTo>
                <a:lnTo>
                  <a:pt x="0" y="6858000"/>
                </a:lnTo>
                <a:close/>
              </a:path>
            </a:pathLst>
          </a:custGeom>
        </p:spPr>
      </p:pic>
      <p:grpSp>
        <p:nvGrpSpPr>
          <p:cNvPr id="26" name="Group 25"/>
          <p:cNvGrpSpPr/>
          <p:nvPr/>
        </p:nvGrpSpPr>
        <p:grpSpPr>
          <a:xfrm>
            <a:off x="-29369" y="-3969"/>
            <a:ext cx="5486400" cy="1673225"/>
            <a:chOff x="609600" y="0"/>
            <a:chExt cx="5486400" cy="1673225"/>
          </a:xfrm>
          <a:solidFill>
            <a:srgbClr val="00B050"/>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p:cNvSpPr txBox="1"/>
            <p:nvPr/>
          </p:nvSpPr>
          <p:spPr>
            <a:xfrm>
              <a:off x="723900" y="117901"/>
              <a:ext cx="5257800" cy="830997"/>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XEM VIDEO </a:t>
              </a:r>
            </a:p>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HƯỚNG DẪN CÁCH VẼ</a:t>
              </a:r>
            </a:p>
          </p:txBody>
        </p:sp>
      </p:grpSp>
      <p:pic>
        <p:nvPicPr>
          <p:cNvPr id="29700" name="Mot-Doi-Nguoi-Mot-Rung-Cay-Quang-Dung">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0" y="-18923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Diagonal Corners Snipped 20"/>
          <p:cNvSpPr/>
          <p:nvPr/>
        </p:nvSpPr>
        <p:spPr>
          <a:xfrm>
            <a:off x="2974975" y="1133475"/>
            <a:ext cx="9217025" cy="5265738"/>
          </a:xfrm>
          <a:prstGeom prst="snip2DiagRect">
            <a:avLst>
              <a:gd name="adj1" fmla="val 0"/>
              <a:gd name="adj2" fmla="val 17895"/>
            </a:avLst>
          </a:prstGeom>
          <a:noFill/>
          <a:ln w="114300" cap="rnd">
            <a:solidFill>
              <a:schemeClr val="accent2">
                <a:lumMod val="60000"/>
                <a:lumOff val="40000"/>
              </a:schemeClr>
            </a:solidFill>
            <a:prstDash val="sysDot"/>
          </a:ln>
          <a:effectLst>
            <a:outerShdw blurRad="63500" dist="12700" dir="4800000" sx="103000" sy="103000" algn="ctr" rotWithShape="0">
              <a:prstClr val="black">
                <a:alpha val="8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702"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738" y="828675"/>
            <a:ext cx="5159376"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098618">
            <a:off x="-536575" y="4505325"/>
            <a:ext cx="2844800" cy="26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518150" y="52388"/>
            <a:ext cx="6611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2800" b="1">
                <a:solidFill>
                  <a:schemeClr val="bg1"/>
                </a:solidFill>
                <a:latin typeface="Times New Roman" panose="02020603050405020304" pitchFamily="18" charset="0"/>
                <a:cs typeface="Times New Roman" panose="02020603050405020304" pitchFamily="18" charset="0"/>
              </a:rPr>
              <a:t>Clip mô phỏng chân dung nhân vật trong </a:t>
            </a:r>
          </a:p>
          <a:p>
            <a:pPr eaLnBrk="1" hangingPunct="1">
              <a:spcBef>
                <a:spcPct val="0"/>
              </a:spcBef>
              <a:buClrTx/>
              <a:buFontTx/>
              <a:buNone/>
            </a:pPr>
            <a:r>
              <a:rPr lang="nl-NL" altLang="en-US" sz="2800" b="1">
                <a:solidFill>
                  <a:schemeClr val="bg1"/>
                </a:solidFill>
                <a:latin typeface="Times New Roman" panose="02020603050405020304" pitchFamily="18" charset="0"/>
                <a:cs typeface="Times New Roman" panose="02020603050405020304" pitchFamily="18" charset="0"/>
              </a:rPr>
              <a:t>Tranh thời Phục Hưng</a:t>
            </a:r>
            <a:endParaRPr lang="en-US" altLang="en-US" sz="2800">
              <a:solidFill>
                <a:schemeClr val="bg1"/>
              </a:solidFill>
              <a:latin typeface="Calibri" panose="020F0502020204030204" pitchFamily="34" charset="0"/>
              <a:cs typeface="Arial" panose="020B0604020202020204" pitchFamily="34" charset="0"/>
            </a:endParaRPr>
          </a:p>
        </p:txBody>
      </p:sp>
      <p:sp>
        <p:nvSpPr>
          <p:cNvPr id="4" name="Rectangle 3"/>
          <p:cNvSpPr>
            <a:spLocks noChangeArrowheads="1"/>
          </p:cNvSpPr>
          <p:nvPr/>
        </p:nvSpPr>
        <p:spPr bwMode="auto">
          <a:xfrm>
            <a:off x="4619625" y="6399213"/>
            <a:ext cx="592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b="1" dirty="0" err="1">
                <a:solidFill>
                  <a:schemeClr val="bg1"/>
                </a:solidFill>
                <a:latin typeface="Times New Roman" panose="02020603050405020304" pitchFamily="18" charset="0"/>
                <a:cs typeface="Times New Roman" panose="02020603050405020304" pitchFamily="18" charset="0"/>
              </a:rPr>
              <a:t>Nguồn</a:t>
            </a:r>
            <a:r>
              <a:rPr lang="en-US" altLang="en-US" b="1" dirty="0">
                <a:solidFill>
                  <a:schemeClr val="bg1"/>
                </a:solidFill>
                <a:latin typeface="Times New Roman" panose="02020603050405020304" pitchFamily="18" charset="0"/>
                <a:cs typeface="Times New Roman" panose="02020603050405020304" pitchFamily="18" charset="0"/>
              </a:rPr>
              <a:t>: https://www.youtube.com/watch?v=Y1nlOW9zhjg</a:t>
            </a:r>
          </a:p>
        </p:txBody>
      </p:sp>
      <p:pic>
        <p:nvPicPr>
          <p:cNvPr id="29706" name="Kcart3 _ Vẽ Mô phỏng PHỤ NỮ và CON CHỒN - Chân Dung nhân vật trong tranh thời Phục Hưng _ Mt7 Ctst">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4388" y="1247775"/>
            <a:ext cx="8628062"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870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30737"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38"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39"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0"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1"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2"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3"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4"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5"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6"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7"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8"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195921" y="2180782"/>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chemeClr val="accent4"/>
                </a:solidFill>
                <a:effectLst>
                  <a:glow rad="190500">
                    <a:schemeClr val="tx1">
                      <a:alpha val="83000"/>
                    </a:schemeClr>
                  </a:glow>
                </a:effectLst>
                <a:latin typeface="UTM Alberta Heavy" panose="02040603050506020204" pitchFamily="18" charset="0"/>
              </a:rPr>
              <a:t>HOẠT ĐỘNG </a:t>
            </a:r>
            <a:r>
              <a:rPr lang="en-US" sz="6000" dirty="0">
                <a:solidFill>
                  <a:schemeClr val="accent4"/>
                </a:solidFill>
                <a:effectLst>
                  <a:glow rad="190500">
                    <a:schemeClr val="tx1">
                      <a:alpha val="83000"/>
                    </a:schemeClr>
                  </a:glow>
                </a:effectLst>
                <a:latin typeface="UTM Alberta Heavy" panose="02040603050506020204" pitchFamily="18" charset="0"/>
              </a:rPr>
              <a:t>3</a:t>
            </a:r>
            <a:endParaRPr lang="en-US" sz="3200" dirty="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09187" y="2560638"/>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02807" y="3486482"/>
            <a:ext cx="5068146" cy="1015663"/>
          </a:xfrm>
          <a:prstGeom prst="rect">
            <a:avLst/>
          </a:prstGeom>
          <a:noFill/>
        </p:spPr>
        <p:txBody>
          <a:bodyPr>
            <a:spAutoFit/>
          </a:bodyPr>
          <a:lstStyle/>
          <a:p>
            <a:pPr algn="ctr" eaLnBrk="1" fontAlgn="auto" hangingPunct="1">
              <a:spcBef>
                <a:spcPts val="0"/>
              </a:spcBef>
              <a:spcAft>
                <a:spcPts val="0"/>
              </a:spcAft>
              <a:defRPr/>
            </a:pPr>
            <a:r>
              <a:rPr lang="en-US" sz="6000" dirty="0">
                <a:solidFill>
                  <a:srgbClr val="FF0000"/>
                </a:solidFill>
                <a:effectLst>
                  <a:glow rad="190500">
                    <a:schemeClr val="tx1">
                      <a:alpha val="83000"/>
                    </a:schemeClr>
                  </a:glow>
                </a:effectLst>
                <a:latin typeface="Times New Roman" panose="02020603050405020304" pitchFamily="18" charset="0"/>
                <a:cs typeface="Times New Roman" panose="02020603050405020304" pitchFamily="18" charset="0"/>
              </a:rPr>
              <a:t>LUYỆN TẬP</a:t>
            </a:r>
          </a:p>
        </p:txBody>
      </p:sp>
      <p:pic>
        <p:nvPicPr>
          <p:cNvPr id="3" name="Picture 2"/>
          <p:cNvPicPr>
            <a:picLocks noChangeAspect="1"/>
          </p:cNvPicPr>
          <p:nvPr/>
        </p:nvPicPr>
        <p:blipFill>
          <a:blip r:embed="rId3"/>
          <a:stretch>
            <a:fillRect/>
          </a:stretch>
        </p:blipFill>
        <p:spPr>
          <a:xfrm>
            <a:off x="-176213" y="3632200"/>
            <a:ext cx="4654551" cy="3238500"/>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7900988" y="-160338"/>
            <a:ext cx="4362450" cy="2776538"/>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9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4890977" cy="1438622"/>
            <a:chOff x="609600" y="0"/>
            <a:chExt cx="5486400" cy="1673225"/>
          </a:xfrm>
          <a:solidFill>
            <a:schemeClr val="accent2">
              <a:lumMod val="75000"/>
            </a:schemeClr>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p:cNvSpPr txBox="1"/>
            <p:nvPr/>
          </p:nvSpPr>
          <p:spPr>
            <a:xfrm>
              <a:off x="609600" y="430202"/>
              <a:ext cx="5257800" cy="461665"/>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MỘT SỐ L</a:t>
              </a:r>
              <a:r>
                <a:rPr lang="vi-VN"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Ư</a:t>
              </a: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U Ý</a:t>
              </a:r>
            </a:p>
          </p:txBody>
        </p:sp>
      </p:grpSp>
      <p:sp>
        <p:nvSpPr>
          <p:cNvPr id="2" name="Rectangle 1"/>
          <p:cNvSpPr>
            <a:spLocks noChangeArrowheads="1"/>
          </p:cNvSpPr>
          <p:nvPr/>
        </p:nvSpPr>
        <p:spPr bwMode="auto">
          <a:xfrm>
            <a:off x="1020763" y="5454650"/>
            <a:ext cx="111712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2800">
                <a:solidFill>
                  <a:schemeClr val="tx1"/>
                </a:solidFill>
                <a:latin typeface="Times New Roman" panose="02020603050405020304" pitchFamily="18" charset="0"/>
                <a:cs typeface="Times New Roman" panose="02020603050405020304" pitchFamily="18" charset="0"/>
              </a:rPr>
              <a:t>+ Lựa chọn nhân vật trong tranh thời Phục Hưng mà em thích để mô phỏng.</a:t>
            </a:r>
            <a:endParaRPr lang="en-US" altLang="en-US" sz="2800">
              <a:solidFill>
                <a:schemeClr val="tx1"/>
              </a:solidFill>
              <a:latin typeface="Times New Roman" panose="02020603050405020304" pitchFamily="18" charset="0"/>
              <a:cs typeface="Times New Roman" panose="02020603050405020304" pitchFamily="18" charset="0"/>
            </a:endParaRPr>
          </a:p>
          <a:p>
            <a:pPr eaLnBrk="1" hangingPunct="1">
              <a:spcBef>
                <a:spcPct val="0"/>
              </a:spcBef>
              <a:buClrTx/>
              <a:buFontTx/>
              <a:buNone/>
            </a:pPr>
            <a:r>
              <a:rPr lang="nl-NL" altLang="en-US" sz="2800">
                <a:solidFill>
                  <a:schemeClr val="tx1"/>
                </a:solidFill>
                <a:latin typeface="Times New Roman" panose="02020603050405020304" pitchFamily="18" charset="0"/>
                <a:cs typeface="Times New Roman" panose="02020603050405020304" pitchFamily="18" charset="0"/>
              </a:rPr>
              <a:t>+ Vận dụng các nguyên lí tạo hình và thực hiện theo gợi ý, hướng dẩn.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31748" name="Rectangle 9"/>
          <p:cNvSpPr>
            <a:spLocks noChangeArrowheads="1"/>
          </p:cNvSpPr>
          <p:nvPr/>
        </p:nvSpPr>
        <p:spPr bwMode="auto">
          <a:xfrm>
            <a:off x="3736975" y="4695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en-US">
              <a:solidFill>
                <a:schemeClr val="tx1"/>
              </a:solidFill>
              <a:latin typeface="Calibri" panose="020F0502020204030204" pitchFamily="34" charset="0"/>
              <a:cs typeface="Arial" panose="020B0604020202020204" pitchFamily="34" charset="0"/>
            </a:endParaRPr>
          </a:p>
        </p:txBody>
      </p:sp>
      <p:sp>
        <p:nvSpPr>
          <p:cNvPr id="31749" name="Rectangle 10"/>
          <p:cNvSpPr>
            <a:spLocks noChangeArrowheads="1"/>
          </p:cNvSpPr>
          <p:nvPr/>
        </p:nvSpPr>
        <p:spPr bwMode="auto">
          <a:xfrm>
            <a:off x="3736975" y="6858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1400">
                <a:solidFill>
                  <a:srgbClr val="000000"/>
                </a:solidFill>
                <a:latin typeface="Calibri" panose="020F0502020204030204" pitchFamily="34" charset="0"/>
                <a:cs typeface="Times New Roman" panose="02020603050405020304" pitchFamily="18" charset="0"/>
              </a:rPr>
              <a:t> </a:t>
            </a:r>
            <a:r>
              <a:rPr lang="en-US" altLang="en-US" sz="1100">
                <a:solidFill>
                  <a:schemeClr val="tx1"/>
                </a:solidFill>
                <a:latin typeface="Calibri" panose="020F0502020204030204" pitchFamily="34" charset="0"/>
                <a:cs typeface="Arial" panose="020B0604020202020204" pitchFamily="34" charset="0"/>
              </a:rPr>
              <a:t> </a:t>
            </a:r>
            <a:endParaRPr lang="en-US" altLang="en-US">
              <a:solidFill>
                <a:schemeClr val="tx1"/>
              </a:solidFill>
              <a:latin typeface="Calibri" panose="020F0502020204030204" pitchFamily="34" charset="0"/>
              <a:cs typeface="Arial" panose="020B0604020202020204" pitchFamily="34" charset="0"/>
            </a:endParaRPr>
          </a:p>
        </p:txBody>
      </p:sp>
      <p:pic>
        <p:nvPicPr>
          <p:cNvPr id="31750" name="Picture 3"/>
          <p:cNvPicPr>
            <a:picLocks noChangeAspect="1" noChangeArrowheads="1"/>
          </p:cNvPicPr>
          <p:nvPr/>
        </p:nvPicPr>
        <p:blipFill>
          <a:blip r:embed="rId2">
            <a:extLst>
              <a:ext uri="{28A0092B-C50C-407E-A947-70E740481C1C}">
                <a14:useLocalDpi xmlns:a14="http://schemas.microsoft.com/office/drawing/2010/main" val="0"/>
              </a:ext>
            </a:extLst>
          </a:blip>
          <a:srcRect l="7269" t="26506" r="6334" b="-381"/>
          <a:stretch>
            <a:fillRect/>
          </a:stretch>
        </p:blipFill>
        <p:spPr bwMode="auto">
          <a:xfrm>
            <a:off x="4167188" y="336550"/>
            <a:ext cx="748665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0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32785"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6"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7"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8"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9"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0"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1"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2"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3"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4"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5"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6"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195921" y="1379410"/>
            <a:ext cx="3847728" cy="1015663"/>
          </a:xfrm>
          <a:prstGeom prst="rect">
            <a:avLst/>
          </a:prstGeom>
          <a:noFill/>
        </p:spPr>
        <p:txBody>
          <a:bodyPr>
            <a:spAutoFit/>
          </a:bodyPr>
          <a:lstStyle/>
          <a:p>
            <a:pPr algn="ctr" eaLnBrk="1" fontAlgn="auto" hangingPunct="1">
              <a:spcBef>
                <a:spcPts val="0"/>
              </a:spcBef>
              <a:spcAft>
                <a:spcPts val="0"/>
              </a:spcAft>
              <a:defRPr/>
            </a:pPr>
            <a:r>
              <a:rPr lang="en-US" sz="3200">
                <a:solidFill>
                  <a:schemeClr val="accent4"/>
                </a:solidFill>
                <a:effectLst>
                  <a:glow rad="190500">
                    <a:schemeClr val="tx1">
                      <a:alpha val="83000"/>
                    </a:schemeClr>
                  </a:glow>
                </a:effectLst>
                <a:latin typeface="UTM Alberta Heavy" panose="02040603050506020204" pitchFamily="18" charset="0"/>
              </a:rPr>
              <a:t>HOẠT ĐỘNG </a:t>
            </a:r>
            <a:r>
              <a:rPr lang="en-US" sz="6000">
                <a:solidFill>
                  <a:schemeClr val="accent4"/>
                </a:solidFill>
                <a:effectLst>
                  <a:glow rad="190500">
                    <a:schemeClr val="tx1">
                      <a:alpha val="83000"/>
                    </a:schemeClr>
                  </a:glow>
                </a:effectLst>
                <a:latin typeface="UTM Alberta Heavy" panose="02040603050506020204" pitchFamily="18" charset="0"/>
              </a:rPr>
              <a:t>4</a:t>
            </a:r>
            <a:endParaRPr lang="en-US" sz="320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83665" y="1731963"/>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02807" y="2685110"/>
            <a:ext cx="5068146" cy="2369880"/>
          </a:xfrm>
          <a:prstGeom prst="rect">
            <a:avLst/>
          </a:prstGeom>
          <a:noFill/>
        </p:spPr>
        <p:txBody>
          <a:bodyPr>
            <a:spAutoFit/>
          </a:bodyPr>
          <a:lstStyle/>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Trưng bày</a:t>
            </a:r>
          </a:p>
          <a:p>
            <a:pPr algn="ctr" eaLnBrk="1" fontAlgn="auto" hangingPunct="1">
              <a:spcBef>
                <a:spcPts val="0"/>
              </a:spcBef>
              <a:spcAft>
                <a:spcPts val="0"/>
              </a:spcAft>
              <a:defRPr/>
            </a:pPr>
            <a:r>
              <a:rPr lang="en-US" sz="4000" dirty="0">
                <a:solidFill>
                  <a:srgbClr val="FF0000"/>
                </a:solidFill>
                <a:effectLst>
                  <a:glow rad="190500">
                    <a:schemeClr val="tx1">
                      <a:alpha val="83000"/>
                    </a:schemeClr>
                  </a:glow>
                </a:effectLst>
                <a:latin typeface="UTM Davida" panose="02040603050506020204" pitchFamily="18" charset="0"/>
              </a:rPr>
              <a:t>&amp;</a:t>
            </a:r>
          </a:p>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Chia sẻ</a:t>
            </a:r>
          </a:p>
        </p:txBody>
      </p:sp>
      <p:pic>
        <p:nvPicPr>
          <p:cNvPr id="3" name="Picture 2"/>
          <p:cNvPicPr>
            <a:picLocks noChangeAspect="1"/>
          </p:cNvPicPr>
          <p:nvPr/>
        </p:nvPicPr>
        <p:blipFill>
          <a:blip r:embed="rId3"/>
          <a:stretch>
            <a:fillRect/>
          </a:stretch>
        </p:blipFill>
        <p:spPr>
          <a:xfrm>
            <a:off x="-176213" y="3632200"/>
            <a:ext cx="4654551" cy="3238500"/>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7900988" y="-160338"/>
            <a:ext cx="4362450" cy="2776538"/>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141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p:cNvSpPr/>
          <p:nvPr/>
        </p:nvSpPr>
        <p:spPr>
          <a:xfrm rot="16200000">
            <a:off x="8772525" y="-5080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33795"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0975" y="0"/>
            <a:ext cx="43910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r="95208"/>
          <a:stretch>
            <a:fillRect/>
          </a:stretch>
        </p:blipFill>
        <p:spPr>
          <a:xfrm>
            <a:off x="26668" y="0"/>
            <a:ext cx="582932" cy="6858000"/>
          </a:xfrm>
          <a:custGeom>
            <a:avLst/>
            <a:gdLst>
              <a:gd name="connsiteX0" fmla="*/ 0 w 582932"/>
              <a:gd name="connsiteY0" fmla="*/ 0 h 6858000"/>
              <a:gd name="connsiteX1" fmla="*/ 582932 w 582932"/>
              <a:gd name="connsiteY1" fmla="*/ 0 h 6858000"/>
              <a:gd name="connsiteX2" fmla="*/ 582932 w 582932"/>
              <a:gd name="connsiteY2" fmla="*/ 6858000 h 6858000"/>
              <a:gd name="connsiteX3" fmla="*/ 0 w 5829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932" h="6858000">
                <a:moveTo>
                  <a:pt x="0" y="0"/>
                </a:moveTo>
                <a:lnTo>
                  <a:pt x="582932" y="0"/>
                </a:lnTo>
                <a:lnTo>
                  <a:pt x="582932" y="6858000"/>
                </a:lnTo>
                <a:lnTo>
                  <a:pt x="0" y="6858000"/>
                </a:lnTo>
                <a:close/>
              </a:path>
            </a:pathLst>
          </a:custGeom>
        </p:spPr>
      </p:pic>
      <p:sp>
        <p:nvSpPr>
          <p:cNvPr id="2" name="Rectangle 1"/>
          <p:cNvSpPr>
            <a:spLocks noChangeArrowheads="1"/>
          </p:cNvSpPr>
          <p:nvPr/>
        </p:nvSpPr>
        <p:spPr bwMode="auto">
          <a:xfrm>
            <a:off x="1581150" y="1384300"/>
            <a:ext cx="757237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Học sinh trưng bày, chia sẻ:</a:t>
            </a: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Bài vẽ em yêu thích</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Điểm ấn tượng, hấp dẫn của bài vẽ</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Sự khác biệt của bài vẽ so với hình mẫu</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Kĩ thuật thể hiện bài vẽ</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Ý tưởng điều chỉnh để thể hiện bài vẽ đẹp và hoàn thiện hơn</a:t>
            </a:r>
            <a:endParaRPr lang="en-US" altLang="en-US" sz="360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439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76994" y="187324"/>
            <a:ext cx="6867525" cy="1673225"/>
            <a:chOff x="609600" y="0"/>
            <a:chExt cx="5486400" cy="1673225"/>
          </a:xfrm>
          <a:solidFill>
            <a:schemeClr val="accent2">
              <a:lumMod val="75000"/>
            </a:schemeClr>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p:cNvSpPr txBox="1"/>
            <p:nvPr/>
          </p:nvSpPr>
          <p:spPr>
            <a:xfrm>
              <a:off x="723900" y="117901"/>
              <a:ext cx="5257800" cy="461665"/>
            </a:xfrm>
            <a:prstGeom prst="rect">
              <a:avLst/>
            </a:prstGeom>
            <a:noFill/>
          </p:spPr>
          <p:txBody>
            <a:bodyPr>
              <a:spAutoFit/>
            </a:bodyPr>
            <a:lstStyle/>
            <a:p>
              <a:pPr algn="ctr" eaLnBrk="1" fontAlgn="auto" hangingPunct="1">
                <a:spcBef>
                  <a:spcPts val="0"/>
                </a:spcBef>
                <a:spcAft>
                  <a:spcPts val="0"/>
                </a:spcAft>
                <a:defRPr/>
              </a:pPr>
              <a:endPar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p:txBody>
        </p:sp>
      </p:grpSp>
      <p:sp>
        <p:nvSpPr>
          <p:cNvPr id="2" name="Rectangle 1"/>
          <p:cNvSpPr>
            <a:spLocks noChangeArrowheads="1"/>
          </p:cNvSpPr>
          <p:nvPr/>
        </p:nvSpPr>
        <p:spPr bwMode="auto">
          <a:xfrm>
            <a:off x="504825" y="163513"/>
            <a:ext cx="591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Vận dụng – phát triển</a:t>
            </a:r>
          </a:p>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Tìm hiểu cách diễn tả nhân vật hội họa của </a:t>
            </a:r>
          </a:p>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Trung Quốc thời Trung Đại</a:t>
            </a:r>
            <a:endParaRPr lang="en-US" altLang="en-US" sz="2400">
              <a:solidFill>
                <a:schemeClr val="bg1"/>
              </a:solidFill>
              <a:latin typeface="Calibri" panose="020F0502020204030204" pitchFamily="34" charset="0"/>
              <a:cs typeface="Arial" panose="020B0604020202020204" pitchFamily="34" charset="0"/>
            </a:endParaRPr>
          </a:p>
        </p:txBody>
      </p:sp>
      <p:sp>
        <p:nvSpPr>
          <p:cNvPr id="12" name="Rectangle 11"/>
          <p:cNvSpPr>
            <a:spLocks noChangeArrowheads="1"/>
          </p:cNvSpPr>
          <p:nvPr/>
        </p:nvSpPr>
        <p:spPr bwMode="auto">
          <a:xfrm>
            <a:off x="300038" y="1860550"/>
            <a:ext cx="11736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nl-NL" altLang="en-US" sz="2400">
                <a:solidFill>
                  <a:srgbClr val="002060"/>
                </a:solidFill>
                <a:latin typeface="Times New Roman" panose="02020603050405020304" pitchFamily="18" charset="0"/>
                <a:cs typeface="Times New Roman" panose="02020603050405020304" pitchFamily="18" charset="0"/>
              </a:rPr>
              <a:t>Học sinh quan </a:t>
            </a:r>
            <a:r>
              <a:rPr lang="en-US" altLang="en-US" sz="2400">
                <a:solidFill>
                  <a:srgbClr val="002060"/>
                </a:solidFill>
                <a:latin typeface="Times New Roman" panose="02020603050405020304" pitchFamily="18" charset="0"/>
                <a:cs typeface="Times New Roman" panose="02020603050405020304" pitchFamily="18" charset="0"/>
              </a:rPr>
              <a:t>hình và tìm hiểu vẻ đẹp của đường nét, màu sắc, chất liệu, cách diễn tả </a:t>
            </a:r>
          </a:p>
          <a:p>
            <a:pPr algn="ctr" eaLnBrk="1" hangingPunct="1">
              <a:spcBef>
                <a:spcPct val="0"/>
              </a:spcBef>
              <a:buClrTx/>
              <a:buFontTx/>
              <a:buNone/>
            </a:pPr>
            <a:r>
              <a:rPr lang="en-US" altLang="en-US" sz="2400">
                <a:solidFill>
                  <a:srgbClr val="002060"/>
                </a:solidFill>
                <a:latin typeface="Times New Roman" panose="02020603050405020304" pitchFamily="18" charset="0"/>
                <a:cs typeface="Times New Roman" panose="02020603050405020304" pitchFamily="18" charset="0"/>
              </a:rPr>
              <a:t>nhân  vật của hội họa Trung Quốc thời Trung đai.</a:t>
            </a:r>
          </a:p>
        </p:txBody>
      </p:sp>
      <p:pic>
        <p:nvPicPr>
          <p:cNvPr id="34821" name="Picture 1" descr="C:\Users\ASUS\AppData\Local\Microsoft\Windows\INetCache\Content.MSO\B8CDFFA8.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2792413"/>
            <a:ext cx="59578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110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ppt_x"/>
                                          </p:val>
                                        </p:tav>
                                        <p:tav tm="100000">
                                          <p:val>
                                            <p:strVal val="#ppt_x"/>
                                          </p:val>
                                        </p:tav>
                                      </p:tavLst>
                                    </p:anim>
                                    <p:anim calcmode="lin" valueType="num">
                                      <p:cBhvr additive="base">
                                        <p:cTn id="8" dur="1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Users\ASUS\AppData\Local\Microsoft\Windows\INetCache\Content.MSO\B8CDFFA8.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163" y="198438"/>
            <a:ext cx="595947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nvSpPr>
        <p:spPr bwMode="auto">
          <a:xfrm>
            <a:off x="1446213" y="4394200"/>
            <a:ext cx="107457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lnSpc>
                <a:spcPct val="107000"/>
              </a:lnSpc>
              <a:spcBef>
                <a:spcPct val="0"/>
              </a:spcBef>
              <a:buClrTx/>
              <a:buFontTx/>
              <a:buNone/>
            </a:pP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 thuật Trung đại thế giới có nhiều cách diễn tả chân dung con người khác nhau. Nghệ thuật Trung đại phương Tây, tiêu biểu là nghệ thuật Phục hưng Ý thường thiên về cách diễn tả vẻ đẹp hoàn thiện của hình thể con người. Nghệ thuật Trung đại phương Đông, tiêu biểu là hội họa Trung Quốc lại chú trong nhiều hơn về cách biểu đạt hình thể, không gian mang tính ước lệ để thể hiện tư tưởng, tinh thần bên trong của con người</a:t>
            </a:r>
            <a:endParaRPr lang="en-US" altLang="en-US" sz="2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835413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13" y="-50800"/>
            <a:ext cx="5449887"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lock Arc 12"/>
          <p:cNvSpPr/>
          <p:nvPr/>
        </p:nvSpPr>
        <p:spPr>
          <a:xfrm rot="16200000">
            <a:off x="8772525" y="-5080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15" name="Group 14"/>
          <p:cNvGrpSpPr/>
          <p:nvPr/>
        </p:nvGrpSpPr>
        <p:grpSpPr>
          <a:xfrm>
            <a:off x="609600" y="2039872"/>
            <a:ext cx="9182100" cy="4284728"/>
            <a:chOff x="609600" y="1047750"/>
            <a:chExt cx="9664700" cy="4762500"/>
          </a:xfrm>
          <a:solidFill>
            <a:srgbClr val="ED7809"/>
          </a:solidFill>
          <a:effectLst>
            <a:outerShdw blurRad="317500" sx="102000" sy="102000" algn="ctr" rotWithShape="0">
              <a:prstClr val="black">
                <a:alpha val="82000"/>
              </a:prstClr>
            </a:outerShdw>
          </a:effectLst>
        </p:grpSpPr>
        <p:sp>
          <p:nvSpPr>
            <p:cNvPr id="16" name="Freeform: Shape 15"/>
            <p:cNvSpPr/>
            <p:nvPr/>
          </p:nvSpPr>
          <p:spPr>
            <a:xfrm>
              <a:off x="609600" y="1047750"/>
              <a:ext cx="9664700" cy="4762500"/>
            </a:xfrm>
            <a:custGeom>
              <a:avLst/>
              <a:gdLst>
                <a:gd name="connsiteX0" fmla="*/ 0 w 9664700"/>
                <a:gd name="connsiteY0" fmla="*/ 0 h 4762500"/>
                <a:gd name="connsiteX1" fmla="*/ 7283450 w 9664700"/>
                <a:gd name="connsiteY1" fmla="*/ 0 h 4762500"/>
                <a:gd name="connsiteX2" fmla="*/ 9664700 w 9664700"/>
                <a:gd name="connsiteY2" fmla="*/ 2381250 h 4762500"/>
                <a:gd name="connsiteX3" fmla="*/ 7283450 w 9664700"/>
                <a:gd name="connsiteY3" fmla="*/ 4762500 h 4762500"/>
                <a:gd name="connsiteX4" fmla="*/ 0 w 9664700"/>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700" h="4762500">
                  <a:moveTo>
                    <a:pt x="0" y="0"/>
                  </a:moveTo>
                  <a:lnTo>
                    <a:pt x="7283450" y="0"/>
                  </a:lnTo>
                  <a:cubicBezTo>
                    <a:pt x="8598578" y="0"/>
                    <a:pt x="9664700" y="1066122"/>
                    <a:pt x="9664700" y="2381250"/>
                  </a:cubicBezTo>
                  <a:cubicBezTo>
                    <a:pt x="9664700" y="3696378"/>
                    <a:pt x="8598578" y="4762500"/>
                    <a:pt x="7283450" y="4762500"/>
                  </a:cubicBezTo>
                  <a:lnTo>
                    <a:pt x="0" y="476250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p:cNvSpPr txBox="1"/>
            <p:nvPr/>
          </p:nvSpPr>
          <p:spPr>
            <a:xfrm>
              <a:off x="860504" y="2388148"/>
              <a:ext cx="7318441" cy="2155201"/>
            </a:xfrm>
            <a:prstGeom prst="rect">
              <a:avLst/>
            </a:prstGeom>
            <a:grpFill/>
          </p:spPr>
          <p:txBody>
            <a:bodyPr>
              <a:spAutoFit/>
            </a:bodyPr>
            <a:lstStyle/>
            <a:p>
              <a:pPr algn="just"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TIẾP TỤC HOÀN THÀNH BÀI MÔ PHỎNG CHÂN DUNG NHÂN VẬT TRONG TRANH THỜI PHỤC HƯNG</a:t>
              </a:r>
            </a:p>
            <a:p>
              <a:pPr algn="just" eaLnBrk="1" fontAlgn="auto" hangingPunct="1">
                <a:spcBef>
                  <a:spcPts val="0"/>
                </a:spcBef>
                <a:spcAft>
                  <a:spcPts val="0"/>
                </a:spcAft>
                <a:defRPr/>
              </a:pPr>
              <a:endPar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lgn="just"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CHUẨN BỊ DỤNG CỤ ĐẦY ĐỦ CHO TIẾT HỌC SAU.</a:t>
              </a:r>
            </a:p>
          </p:txBody>
        </p:sp>
      </p:grpSp>
      <p:pic>
        <p:nvPicPr>
          <p:cNvPr id="3686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0"/>
            <a:ext cx="43910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r="95208"/>
          <a:stretch>
            <a:fillRect/>
          </a:stretch>
        </p:blipFill>
        <p:spPr>
          <a:xfrm>
            <a:off x="26668" y="0"/>
            <a:ext cx="582932" cy="6858000"/>
          </a:xfrm>
          <a:custGeom>
            <a:avLst/>
            <a:gdLst>
              <a:gd name="connsiteX0" fmla="*/ 0 w 582932"/>
              <a:gd name="connsiteY0" fmla="*/ 0 h 6858000"/>
              <a:gd name="connsiteX1" fmla="*/ 582932 w 582932"/>
              <a:gd name="connsiteY1" fmla="*/ 0 h 6858000"/>
              <a:gd name="connsiteX2" fmla="*/ 582932 w 582932"/>
              <a:gd name="connsiteY2" fmla="*/ 6858000 h 6858000"/>
              <a:gd name="connsiteX3" fmla="*/ 0 w 5829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932" h="6858000">
                <a:moveTo>
                  <a:pt x="0" y="0"/>
                </a:moveTo>
                <a:lnTo>
                  <a:pt x="582932" y="0"/>
                </a:lnTo>
                <a:lnTo>
                  <a:pt x="582932" y="6858000"/>
                </a:lnTo>
                <a:lnTo>
                  <a:pt x="0" y="6858000"/>
                </a:lnTo>
                <a:close/>
              </a:path>
            </a:pathLst>
          </a:custGeom>
        </p:spPr>
      </p:pic>
      <p:grpSp>
        <p:nvGrpSpPr>
          <p:cNvPr id="26" name="Group 25"/>
          <p:cNvGrpSpPr/>
          <p:nvPr/>
        </p:nvGrpSpPr>
        <p:grpSpPr>
          <a:xfrm>
            <a:off x="609600" y="0"/>
            <a:ext cx="5486400" cy="1673225"/>
            <a:chOff x="609600" y="0"/>
            <a:chExt cx="5486400" cy="1673225"/>
          </a:xfrm>
          <a:solidFill>
            <a:srgbClr val="00B0F0"/>
          </a:solidFill>
        </p:grpSpPr>
        <p:grpSp>
          <p:nvGrpSpPr>
            <p:cNvPr id="27" name="Group 26"/>
            <p:cNvGrpSpPr/>
            <p:nvPr/>
          </p:nvGrpSpPr>
          <p:grpSpPr>
            <a:xfrm>
              <a:off x="609600" y="0"/>
              <a:ext cx="5486400" cy="1673225"/>
              <a:chOff x="609600" y="0"/>
              <a:chExt cx="5486400" cy="1673225"/>
            </a:xfrm>
            <a:grpFill/>
          </p:grpSpPr>
          <p:sp>
            <p:nvSpPr>
              <p:cNvPr id="42"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sp>
            <p:nvSpPr>
              <p:cNvPr id="43"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grpSp>
        <p:sp>
          <p:nvSpPr>
            <p:cNvPr id="40" name="TextBox 39"/>
            <p:cNvSpPr txBox="1"/>
            <p:nvPr/>
          </p:nvSpPr>
          <p:spPr>
            <a:xfrm>
              <a:off x="723900" y="147886"/>
              <a:ext cx="5257800" cy="923330"/>
            </a:xfrm>
            <a:prstGeom prst="rect">
              <a:avLst/>
            </a:prstGeom>
            <a:noFill/>
          </p:spPr>
          <p:txBody>
            <a:bodyPr>
              <a:spAutoFit/>
            </a:bodyPr>
            <a:lstStyle/>
            <a:p>
              <a:pPr algn="ctr" eaLnBrk="1" fontAlgn="auto" hangingPunct="1">
                <a:spcBef>
                  <a:spcPts val="0"/>
                </a:spcBef>
                <a:spcAft>
                  <a:spcPts val="0"/>
                </a:spcAft>
                <a:defRPr/>
              </a:pPr>
              <a:r>
                <a:rPr lang="en-US" sz="5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DẶN DÒ</a:t>
              </a:r>
            </a:p>
          </p:txBody>
        </p:sp>
      </p:grpSp>
    </p:spTree>
    <p:extLst>
      <p:ext uri="{BB962C8B-B14F-4D97-AF65-F5344CB8AC3E}">
        <p14:creationId xmlns:p14="http://schemas.microsoft.com/office/powerpoint/2010/main" val="814539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p:cNvSpPr/>
          <p:nvPr/>
        </p:nvSpPr>
        <p:spPr>
          <a:xfrm rot="16200000">
            <a:off x="8772525" y="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14" name="Group 13"/>
          <p:cNvGrpSpPr/>
          <p:nvPr/>
        </p:nvGrpSpPr>
        <p:grpSpPr>
          <a:xfrm>
            <a:off x="609600" y="2039872"/>
            <a:ext cx="9182100" cy="4284728"/>
            <a:chOff x="609600" y="1047750"/>
            <a:chExt cx="9664700" cy="4762500"/>
          </a:xfrm>
          <a:solidFill>
            <a:schemeClr val="accent6">
              <a:lumMod val="75000"/>
            </a:schemeClr>
          </a:solidFill>
          <a:effectLst>
            <a:outerShdw blurRad="317500" sx="102000" sy="102000" algn="ctr" rotWithShape="0">
              <a:prstClr val="black">
                <a:alpha val="82000"/>
              </a:prstClr>
            </a:outerShdw>
          </a:effectLst>
        </p:grpSpPr>
        <p:sp>
          <p:nvSpPr>
            <p:cNvPr id="20" name="Freeform: Shape 19"/>
            <p:cNvSpPr/>
            <p:nvPr/>
          </p:nvSpPr>
          <p:spPr>
            <a:xfrm>
              <a:off x="609600" y="1047750"/>
              <a:ext cx="9664700" cy="4762500"/>
            </a:xfrm>
            <a:custGeom>
              <a:avLst/>
              <a:gdLst>
                <a:gd name="connsiteX0" fmla="*/ 0 w 9664700"/>
                <a:gd name="connsiteY0" fmla="*/ 0 h 4762500"/>
                <a:gd name="connsiteX1" fmla="*/ 7283450 w 9664700"/>
                <a:gd name="connsiteY1" fmla="*/ 0 h 4762500"/>
                <a:gd name="connsiteX2" fmla="*/ 9664700 w 9664700"/>
                <a:gd name="connsiteY2" fmla="*/ 2381250 h 4762500"/>
                <a:gd name="connsiteX3" fmla="*/ 7283450 w 9664700"/>
                <a:gd name="connsiteY3" fmla="*/ 4762500 h 4762500"/>
                <a:gd name="connsiteX4" fmla="*/ 0 w 9664700"/>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700" h="4762500">
                  <a:moveTo>
                    <a:pt x="0" y="0"/>
                  </a:moveTo>
                  <a:lnTo>
                    <a:pt x="7283450" y="0"/>
                  </a:lnTo>
                  <a:cubicBezTo>
                    <a:pt x="8598578" y="0"/>
                    <a:pt x="9664700" y="1066122"/>
                    <a:pt x="9664700" y="2381250"/>
                  </a:cubicBezTo>
                  <a:cubicBezTo>
                    <a:pt x="9664700" y="3696378"/>
                    <a:pt x="8598578" y="4762500"/>
                    <a:pt x="7283450" y="4762500"/>
                  </a:cubicBezTo>
                  <a:lnTo>
                    <a:pt x="0" y="476250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p:cNvSpPr txBox="1"/>
            <p:nvPr/>
          </p:nvSpPr>
          <p:spPr>
            <a:xfrm>
              <a:off x="1688606" y="1877145"/>
              <a:ext cx="6704624" cy="2565716"/>
            </a:xfrm>
            <a:prstGeom prst="rect">
              <a:avLst/>
            </a:prstGeom>
            <a:grpFill/>
          </p:spPr>
          <p:txBody>
            <a:bodyPr>
              <a:spAutoFit/>
            </a:bodyPr>
            <a:lstStyle/>
            <a:p>
              <a:pPr algn="just" eaLnBrk="1" fontAlgn="auto" hangingPunct="1">
                <a:spcBef>
                  <a:spcPts val="0"/>
                </a:spcBef>
                <a:spcAft>
                  <a:spcPts val="0"/>
                </a:spcAft>
                <a:defRPr/>
              </a:pPr>
              <a:r>
                <a:rPr lang="en-US" sz="28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rPr>
                <a:t>CHÀO TẠM BIỆT !</a:t>
              </a:r>
            </a:p>
            <a:p>
              <a:pPr algn="just" eaLnBrk="1" fontAlgn="auto" hangingPunct="1">
                <a:spcBef>
                  <a:spcPts val="0"/>
                </a:spcBef>
                <a:spcAft>
                  <a:spcPts val="0"/>
                </a:spcAft>
                <a:defRPr/>
              </a:pPr>
              <a:endParaRPr lang="en-US" sz="28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lgn="just"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HẸN GẶP LẠI CÁC EM </a:t>
              </a:r>
            </a:p>
            <a:p>
              <a:pPr algn="just"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TRONG TIẾT HỌC SAU</a:t>
              </a:r>
            </a:p>
          </p:txBody>
        </p:sp>
      </p:grpSp>
      <p:cxnSp>
        <p:nvCxnSpPr>
          <p:cNvPr id="3" name="Straight Connector 2"/>
          <p:cNvCxnSpPr>
            <a:cxnSpLocks/>
          </p:cNvCxnSpPr>
          <p:nvPr/>
        </p:nvCxnSpPr>
        <p:spPr>
          <a:xfrm>
            <a:off x="1524000" y="3429000"/>
            <a:ext cx="74803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stretch>
            <a:fillRect/>
          </a:stretch>
        </p:blipFill>
        <p:spPr>
          <a:xfrm rot="609833">
            <a:off x="-131763" y="-138113"/>
            <a:ext cx="7672388" cy="2930526"/>
          </a:xfrm>
          <a:prstGeom prst="rect">
            <a:avLst/>
          </a:prstGeom>
          <a:effectLst>
            <a:outerShdw blurRad="152400" dist="139700" dir="13500000" algn="br" rotWithShape="0">
              <a:prstClr val="black">
                <a:alpha val="63000"/>
              </a:prstClr>
            </a:outerShdw>
          </a:effectLst>
        </p:spPr>
      </p:pic>
    </p:spTree>
    <p:extLst>
      <p:ext uri="{BB962C8B-B14F-4D97-AF65-F5344CB8AC3E}">
        <p14:creationId xmlns:p14="http://schemas.microsoft.com/office/powerpoint/2010/main" val="4048433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09600" y="-33089"/>
            <a:ext cx="5486400" cy="1706314"/>
            <a:chOff x="609600" y="-33089"/>
            <a:chExt cx="5486400" cy="1706314"/>
          </a:xfrm>
          <a:solidFill>
            <a:srgbClr val="FF0000"/>
          </a:solidFill>
        </p:grpSpPr>
        <p:grpSp>
          <p:nvGrpSpPr>
            <p:cNvPr id="27" name="Group 26"/>
            <p:cNvGrpSpPr/>
            <p:nvPr/>
          </p:nvGrpSpPr>
          <p:grpSpPr>
            <a:xfrm>
              <a:off x="609600" y="0"/>
              <a:ext cx="5486400" cy="1673225"/>
              <a:chOff x="609600" y="0"/>
              <a:chExt cx="5486400" cy="1673225"/>
            </a:xfrm>
            <a:grpFill/>
          </p:grpSpPr>
          <p:sp>
            <p:nvSpPr>
              <p:cNvPr id="10" name="Freeform: Shape 9"/>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10"/>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2" name="TextBox 11"/>
            <p:cNvSpPr txBox="1"/>
            <p:nvPr/>
          </p:nvSpPr>
          <p:spPr>
            <a:xfrm>
              <a:off x="874712" y="-33089"/>
              <a:ext cx="4955999" cy="1077218"/>
            </a:xfrm>
            <a:prstGeom prst="rect">
              <a:avLst/>
            </a:prstGeom>
            <a:grpFill/>
          </p:spPr>
          <p:txBody>
            <a:bodyPr>
              <a:spAutoFit/>
            </a:bodyPr>
            <a:lstStyle/>
            <a:p>
              <a:pPr algn="ctr" eaLnBrk="1" fontAlgn="auto" hangingPunct="1">
                <a:spcBef>
                  <a:spcPts val="0"/>
                </a:spcBef>
                <a:spcAft>
                  <a:spcPts val="0"/>
                </a:spcAft>
                <a:defRPr/>
              </a:pPr>
              <a:r>
                <a:rPr lang="en-US" sz="32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KIỂM TRA </a:t>
              </a:r>
            </a:p>
            <a:p>
              <a:pPr algn="ctr" eaLnBrk="1" fontAlgn="auto" hangingPunct="1">
                <a:spcBef>
                  <a:spcPts val="0"/>
                </a:spcBef>
                <a:spcAft>
                  <a:spcPts val="0"/>
                </a:spcAft>
                <a:defRPr/>
              </a:pPr>
              <a:r>
                <a:rPr lang="en-US" sz="32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ĐỒ DÙNG HỌC TẬP</a:t>
              </a:r>
            </a:p>
          </p:txBody>
        </p:sp>
      </p:grpSp>
      <p:sp>
        <p:nvSpPr>
          <p:cNvPr id="47" name="Rectangle 46"/>
          <p:cNvSpPr/>
          <p:nvPr/>
        </p:nvSpPr>
        <p:spPr>
          <a:xfrm>
            <a:off x="11582400" y="0"/>
            <a:ext cx="6096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p:cNvPicPr>
            <a:picLocks noChangeAspect="1"/>
          </p:cNvPicPr>
          <p:nvPr/>
        </p:nvPicPr>
        <p:blipFill>
          <a:blip r:embed="rId2"/>
          <a:srcRect/>
          <a:stretch>
            <a:fillRect/>
          </a:stretch>
        </p:blipFill>
        <p:spPr bwMode="auto">
          <a:xfrm>
            <a:off x="8720138" y="-276225"/>
            <a:ext cx="3838575" cy="4205288"/>
          </a:xfrm>
          <a:prstGeom prst="rect">
            <a:avLst/>
          </a:prstGeom>
          <a:noFill/>
          <a:ln>
            <a:noFill/>
          </a:ln>
          <a:effectLst>
            <a:outerShdw blurRad="88900" dist="177801" dir="13500000" algn="br" rotWithShape="0">
              <a:srgbClr val="000000">
                <a:alpha val="5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descr="Đồ dùng học tập cần thiết cho lớp 7 gồm những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2351088"/>
            <a:ext cx="40481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6" descr="Mĩ thuật 7 - bản 1 - Sách học sinh - Bộ sách giáo khoa Chân trời sáng tạo - Sách  giáo khoa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1492250"/>
            <a:ext cx="34226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9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500" fill="hold"/>
                                        <p:tgtEl>
                                          <p:spTgt spid="28"/>
                                        </p:tgtEl>
                                        <p:attrNameLst>
                                          <p:attrName>ppt_x</p:attrName>
                                        </p:attrNameLst>
                                      </p:cBhvr>
                                      <p:tavLst>
                                        <p:tav tm="0">
                                          <p:val>
                                            <p:strVal val="#ppt_x"/>
                                          </p:val>
                                        </p:tav>
                                        <p:tav tm="100000">
                                          <p:val>
                                            <p:strVal val="#ppt_x"/>
                                          </p:val>
                                        </p:tav>
                                      </p:tavLst>
                                    </p:anim>
                                    <p:anim calcmode="lin" valueType="num">
                                      <p:cBhvr additive="base">
                                        <p:cTn id="8"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par>
                                <p:cTn id="14" presetID="16" presetClass="entr" presetSubtype="21" fill="hold" nodeType="withEffect">
                                  <p:stCondLst>
                                    <p:cond delay="0"/>
                                  </p:stCondLst>
                                  <p:childTnLst>
                                    <p:set>
                                      <p:cBhvr>
                                        <p:cTn id="15" dur="1" fill="hold">
                                          <p:stCondLst>
                                            <p:cond delay="0"/>
                                          </p:stCondLst>
                                        </p:cTn>
                                        <p:tgtEl>
                                          <p:spTgt spid="11273"/>
                                        </p:tgtEl>
                                        <p:attrNameLst>
                                          <p:attrName>style.visibility</p:attrName>
                                        </p:attrNameLst>
                                      </p:cBhvr>
                                      <p:to>
                                        <p:strVal val="visible"/>
                                      </p:to>
                                    </p:set>
                                    <p:animEffect transition="in" filter="barn(inVertical)">
                                      <p:cBhvr>
                                        <p:cTn id="16" dur="5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Freeform: Shape 122"/>
          <p:cNvSpPr/>
          <p:nvPr/>
        </p:nvSpPr>
        <p:spPr>
          <a:xfrm>
            <a:off x="7494588" y="0"/>
            <a:ext cx="4797425" cy="6858000"/>
          </a:xfrm>
          <a:custGeom>
            <a:avLst/>
            <a:gdLst>
              <a:gd name="connsiteX0" fmla="*/ 1837596 w 4798574"/>
              <a:gd name="connsiteY0" fmla="*/ 0 h 6858000"/>
              <a:gd name="connsiteX1" fmla="*/ 4798574 w 4798574"/>
              <a:gd name="connsiteY1" fmla="*/ 0 h 6858000"/>
              <a:gd name="connsiteX2" fmla="*/ 4798574 w 4798574"/>
              <a:gd name="connsiteY2" fmla="*/ 6858000 h 6858000"/>
              <a:gd name="connsiteX3" fmla="*/ 0 w 4798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98574" h="6858000">
                <a:moveTo>
                  <a:pt x="1837596" y="0"/>
                </a:moveTo>
                <a:lnTo>
                  <a:pt x="4798574" y="0"/>
                </a:lnTo>
                <a:lnTo>
                  <a:pt x="4798574"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4" name="Freeform: Shape 123"/>
          <p:cNvSpPr/>
          <p:nvPr/>
        </p:nvSpPr>
        <p:spPr>
          <a:xfrm flipH="1" flipV="1">
            <a:off x="-19050" y="0"/>
            <a:ext cx="4799013" cy="6858000"/>
          </a:xfrm>
          <a:custGeom>
            <a:avLst/>
            <a:gdLst>
              <a:gd name="connsiteX0" fmla="*/ 1837596 w 4798574"/>
              <a:gd name="connsiteY0" fmla="*/ 0 h 6858000"/>
              <a:gd name="connsiteX1" fmla="*/ 4798574 w 4798574"/>
              <a:gd name="connsiteY1" fmla="*/ 0 h 6858000"/>
              <a:gd name="connsiteX2" fmla="*/ 4798574 w 4798574"/>
              <a:gd name="connsiteY2" fmla="*/ 6858000 h 6858000"/>
              <a:gd name="connsiteX3" fmla="*/ 0 w 4798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98574" h="6858000">
                <a:moveTo>
                  <a:pt x="1837596" y="0"/>
                </a:moveTo>
                <a:lnTo>
                  <a:pt x="4798574" y="0"/>
                </a:lnTo>
                <a:lnTo>
                  <a:pt x="4798574"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a:off x="-589446" y="-8155"/>
            <a:ext cx="4864674" cy="6858000"/>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pic>
        <p:nvPicPr>
          <p:cNvPr id="126" name="Picture 125"/>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flipH="1" flipV="1">
            <a:off x="7996252" y="0"/>
            <a:ext cx="4864674" cy="6858000"/>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sp>
        <p:nvSpPr>
          <p:cNvPr id="5" name="Oval 4"/>
          <p:cNvSpPr/>
          <p:nvPr/>
        </p:nvSpPr>
        <p:spPr>
          <a:xfrm>
            <a:off x="4217988" y="1527175"/>
            <a:ext cx="3803650" cy="38036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Group 8"/>
          <p:cNvGrpSpPr/>
          <p:nvPr/>
        </p:nvGrpSpPr>
        <p:grpSpPr>
          <a:xfrm>
            <a:off x="2999173" y="300234"/>
            <a:ext cx="6241222" cy="6330916"/>
            <a:chOff x="2975388" y="308389"/>
            <a:chExt cx="6241222" cy="6330916"/>
          </a:xfrm>
          <a:solidFill>
            <a:srgbClr val="8BE1FF"/>
          </a:solidFill>
        </p:grpSpPr>
        <p:grpSp>
          <p:nvGrpSpPr>
            <p:cNvPr id="7" name="Group 6"/>
            <p:cNvGrpSpPr/>
            <p:nvPr/>
          </p:nvGrpSpPr>
          <p:grpSpPr>
            <a:xfrm>
              <a:off x="5759313" y="308389"/>
              <a:ext cx="673371" cy="6241222"/>
              <a:chOff x="5759313" y="308389"/>
              <a:chExt cx="673371" cy="6241222"/>
            </a:xfrm>
            <a:grpFill/>
          </p:grpSpPr>
          <p:sp>
            <p:nvSpPr>
              <p:cNvPr id="6" name="Teardrop 5"/>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Teardrop 29"/>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 name="Group 31"/>
            <p:cNvGrpSpPr/>
            <p:nvPr/>
          </p:nvGrpSpPr>
          <p:grpSpPr>
            <a:xfrm rot="900000">
              <a:off x="5759313" y="316543"/>
              <a:ext cx="673371" cy="6241222"/>
              <a:chOff x="5759313" y="308389"/>
              <a:chExt cx="673371" cy="6241222"/>
            </a:xfrm>
            <a:grpFill/>
          </p:grpSpPr>
          <p:sp>
            <p:nvSpPr>
              <p:cNvPr id="33" name="Teardrop 32"/>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ardrop 34"/>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8" name="Group 37"/>
            <p:cNvGrpSpPr/>
            <p:nvPr/>
          </p:nvGrpSpPr>
          <p:grpSpPr>
            <a:xfrm rot="1800000">
              <a:off x="5759313" y="324697"/>
              <a:ext cx="673371" cy="6241222"/>
              <a:chOff x="5759313" y="308389"/>
              <a:chExt cx="673371" cy="6241222"/>
            </a:xfrm>
            <a:grpFill/>
          </p:grpSpPr>
          <p:sp>
            <p:nvSpPr>
              <p:cNvPr id="39" name="Teardrop 38"/>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ardrop 40"/>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2" name="Group 41"/>
            <p:cNvGrpSpPr/>
            <p:nvPr/>
          </p:nvGrpSpPr>
          <p:grpSpPr>
            <a:xfrm rot="2700000">
              <a:off x="5759313" y="332851"/>
              <a:ext cx="673371" cy="6241222"/>
              <a:chOff x="5759313" y="308389"/>
              <a:chExt cx="673371" cy="6241222"/>
            </a:xfrm>
            <a:grpFill/>
          </p:grpSpPr>
          <p:sp>
            <p:nvSpPr>
              <p:cNvPr id="44" name="Teardrop 43"/>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Teardrop 44"/>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6" name="Group 45"/>
            <p:cNvGrpSpPr/>
            <p:nvPr/>
          </p:nvGrpSpPr>
          <p:grpSpPr>
            <a:xfrm rot="3600000">
              <a:off x="5759313" y="341005"/>
              <a:ext cx="673371" cy="6241222"/>
              <a:chOff x="5759313" y="308389"/>
              <a:chExt cx="673371" cy="6241222"/>
            </a:xfrm>
            <a:grpFill/>
          </p:grpSpPr>
          <p:sp>
            <p:nvSpPr>
              <p:cNvPr id="47" name="Teardrop 46"/>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 name="Teardrop 47"/>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0" name="Group 49"/>
            <p:cNvGrpSpPr/>
            <p:nvPr/>
          </p:nvGrpSpPr>
          <p:grpSpPr>
            <a:xfrm rot="4500000">
              <a:off x="5759313" y="349159"/>
              <a:ext cx="673371" cy="6241222"/>
              <a:chOff x="5759313" y="308389"/>
              <a:chExt cx="673371" cy="6241222"/>
            </a:xfrm>
            <a:grpFill/>
          </p:grpSpPr>
          <p:sp>
            <p:nvSpPr>
              <p:cNvPr id="51" name="Teardrop 50"/>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Teardrop 53"/>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5" name="Group 54"/>
            <p:cNvGrpSpPr/>
            <p:nvPr/>
          </p:nvGrpSpPr>
          <p:grpSpPr>
            <a:xfrm rot="5400000">
              <a:off x="5759313" y="357313"/>
              <a:ext cx="673371" cy="6241222"/>
              <a:chOff x="5759313" y="308389"/>
              <a:chExt cx="673371" cy="6241222"/>
            </a:xfrm>
            <a:grpFill/>
          </p:grpSpPr>
          <p:sp>
            <p:nvSpPr>
              <p:cNvPr id="56" name="Teardrop 55"/>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 name="Teardrop 56"/>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8" name="Group 57"/>
            <p:cNvGrpSpPr/>
            <p:nvPr/>
          </p:nvGrpSpPr>
          <p:grpSpPr>
            <a:xfrm rot="6300000">
              <a:off x="5759313" y="365467"/>
              <a:ext cx="673371" cy="6241222"/>
              <a:chOff x="5759313" y="308389"/>
              <a:chExt cx="673371" cy="6241222"/>
            </a:xfrm>
            <a:grpFill/>
          </p:grpSpPr>
          <p:sp>
            <p:nvSpPr>
              <p:cNvPr id="59" name="Teardrop 58"/>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Teardrop 59"/>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1" name="Group 60"/>
            <p:cNvGrpSpPr/>
            <p:nvPr/>
          </p:nvGrpSpPr>
          <p:grpSpPr>
            <a:xfrm rot="7200000">
              <a:off x="5759313" y="373621"/>
              <a:ext cx="673371" cy="6241222"/>
              <a:chOff x="5759313" y="308389"/>
              <a:chExt cx="673371" cy="6241222"/>
            </a:xfrm>
            <a:grpFill/>
          </p:grpSpPr>
          <p:sp>
            <p:nvSpPr>
              <p:cNvPr id="62" name="Teardrop 61"/>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Teardrop 62"/>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4" name="Group 63"/>
            <p:cNvGrpSpPr/>
            <p:nvPr/>
          </p:nvGrpSpPr>
          <p:grpSpPr>
            <a:xfrm rot="8100000">
              <a:off x="5759313" y="381775"/>
              <a:ext cx="673371" cy="6241222"/>
              <a:chOff x="5759313" y="308389"/>
              <a:chExt cx="673371" cy="6241222"/>
            </a:xfrm>
            <a:grpFill/>
          </p:grpSpPr>
          <p:sp>
            <p:nvSpPr>
              <p:cNvPr id="65" name="Teardrop 64"/>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Teardrop 65"/>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7" name="Group 66"/>
            <p:cNvGrpSpPr/>
            <p:nvPr/>
          </p:nvGrpSpPr>
          <p:grpSpPr>
            <a:xfrm rot="9000000">
              <a:off x="5759313" y="389929"/>
              <a:ext cx="673371" cy="6241222"/>
              <a:chOff x="5759313" y="308389"/>
              <a:chExt cx="673371" cy="6241222"/>
            </a:xfrm>
            <a:grpFill/>
          </p:grpSpPr>
          <p:sp>
            <p:nvSpPr>
              <p:cNvPr id="68" name="Teardrop 67"/>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Teardrop 68"/>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70" name="Group 69"/>
            <p:cNvGrpSpPr/>
            <p:nvPr/>
          </p:nvGrpSpPr>
          <p:grpSpPr>
            <a:xfrm rot="9900000">
              <a:off x="5759313" y="398083"/>
              <a:ext cx="673371" cy="6241222"/>
              <a:chOff x="5759313" y="308389"/>
              <a:chExt cx="673371" cy="6241222"/>
            </a:xfrm>
            <a:grpFill/>
          </p:grpSpPr>
          <p:sp>
            <p:nvSpPr>
              <p:cNvPr id="71" name="Teardrop 70"/>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 name="Teardrop 71"/>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73" name="Oval 72"/>
          <p:cNvSpPr/>
          <p:nvPr/>
        </p:nvSpPr>
        <p:spPr>
          <a:xfrm>
            <a:off x="4570413" y="1871663"/>
            <a:ext cx="3098800" cy="309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 name="Oval 73"/>
          <p:cNvSpPr/>
          <p:nvPr/>
        </p:nvSpPr>
        <p:spPr>
          <a:xfrm>
            <a:off x="6054725" y="2928938"/>
            <a:ext cx="130175" cy="130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1514" name="Group 14"/>
          <p:cNvGrpSpPr>
            <a:grpSpLocks/>
          </p:cNvGrpSpPr>
          <p:nvPr/>
        </p:nvGrpSpPr>
        <p:grpSpPr bwMode="auto">
          <a:xfrm>
            <a:off x="4313238" y="1622425"/>
            <a:ext cx="3613150" cy="3597275"/>
            <a:chOff x="4303696" y="1644666"/>
            <a:chExt cx="3613934" cy="3597649"/>
          </a:xfrm>
        </p:grpSpPr>
        <p:grpSp>
          <p:nvGrpSpPr>
            <p:cNvPr id="21520" name="Group 12"/>
            <p:cNvGrpSpPr>
              <a:grpSpLocks/>
            </p:cNvGrpSpPr>
            <p:nvPr/>
          </p:nvGrpSpPr>
          <p:grpSpPr bwMode="auto">
            <a:xfrm>
              <a:off x="6030767" y="1644666"/>
              <a:ext cx="130462" cy="3597639"/>
              <a:chOff x="6030767" y="1644666"/>
              <a:chExt cx="130462" cy="3597639"/>
            </a:xfrm>
          </p:grpSpPr>
          <p:sp>
            <p:nvSpPr>
              <p:cNvPr id="11" name="Oval 10"/>
              <p:cNvSpPr/>
              <p:nvPr/>
            </p:nvSpPr>
            <p:spPr>
              <a:xfrm>
                <a:off x="6031271" y="164466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5" name="Oval 74"/>
              <p:cNvSpPr/>
              <p:nvPr/>
            </p:nvSpPr>
            <p:spPr>
              <a:xfrm>
                <a:off x="6031271" y="511212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1" name="Group 84"/>
            <p:cNvGrpSpPr>
              <a:grpSpLocks/>
            </p:cNvGrpSpPr>
            <p:nvPr/>
          </p:nvGrpSpPr>
          <p:grpSpPr bwMode="auto">
            <a:xfrm rot="900000">
              <a:off x="6030767" y="1644666"/>
              <a:ext cx="130462" cy="3597639"/>
              <a:chOff x="6030767" y="1644666"/>
              <a:chExt cx="130462" cy="3597639"/>
            </a:xfrm>
          </p:grpSpPr>
          <p:sp>
            <p:nvSpPr>
              <p:cNvPr id="86" name="Oval 85"/>
              <p:cNvSpPr/>
              <p:nvPr/>
            </p:nvSpPr>
            <p:spPr>
              <a:xfrm>
                <a:off x="6030234" y="1644713"/>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Oval 86"/>
              <p:cNvSpPr/>
              <p:nvPr/>
            </p:nvSpPr>
            <p:spPr>
              <a:xfrm>
                <a:off x="6022917" y="5101672"/>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2" name="Group 87"/>
            <p:cNvGrpSpPr>
              <a:grpSpLocks/>
            </p:cNvGrpSpPr>
            <p:nvPr/>
          </p:nvGrpSpPr>
          <p:grpSpPr bwMode="auto">
            <a:xfrm rot="1800000">
              <a:off x="6034026" y="1644667"/>
              <a:ext cx="130462" cy="3597639"/>
              <a:chOff x="6030767" y="1644666"/>
              <a:chExt cx="130462" cy="3597639"/>
            </a:xfrm>
          </p:grpSpPr>
          <p:sp>
            <p:nvSpPr>
              <p:cNvPr id="89" name="Oval 88"/>
              <p:cNvSpPr/>
              <p:nvPr/>
            </p:nvSpPr>
            <p:spPr>
              <a:xfrm>
                <a:off x="6030912" y="164410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0" name="Oval 89"/>
              <p:cNvSpPr/>
              <p:nvPr/>
            </p:nvSpPr>
            <p:spPr>
              <a:xfrm>
                <a:off x="6029007" y="510826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3" name="Group 90"/>
            <p:cNvGrpSpPr>
              <a:grpSpLocks/>
            </p:cNvGrpSpPr>
            <p:nvPr/>
          </p:nvGrpSpPr>
          <p:grpSpPr bwMode="auto">
            <a:xfrm rot="2700000">
              <a:off x="6037285" y="1644668"/>
              <a:ext cx="130462" cy="3597639"/>
              <a:chOff x="6030767" y="1644666"/>
              <a:chExt cx="130462" cy="3597639"/>
            </a:xfrm>
          </p:grpSpPr>
          <p:sp>
            <p:nvSpPr>
              <p:cNvPr id="92" name="Oval 91"/>
              <p:cNvSpPr/>
              <p:nvPr/>
            </p:nvSpPr>
            <p:spPr>
              <a:xfrm>
                <a:off x="6028807" y="1642428"/>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Oval 92"/>
              <p:cNvSpPr/>
              <p:nvPr/>
            </p:nvSpPr>
            <p:spPr>
              <a:xfrm>
                <a:off x="6028807" y="511405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4" name="Group 93"/>
            <p:cNvGrpSpPr>
              <a:grpSpLocks/>
            </p:cNvGrpSpPr>
            <p:nvPr/>
          </p:nvGrpSpPr>
          <p:grpSpPr bwMode="auto">
            <a:xfrm rot="3600000">
              <a:off x="6040544" y="1644669"/>
              <a:ext cx="130462" cy="3597639"/>
              <a:chOff x="6030767" y="1644666"/>
              <a:chExt cx="130462" cy="3597639"/>
            </a:xfrm>
          </p:grpSpPr>
          <p:sp>
            <p:nvSpPr>
              <p:cNvPr id="95" name="Oval 94"/>
              <p:cNvSpPr/>
              <p:nvPr/>
            </p:nvSpPr>
            <p:spPr>
              <a:xfrm>
                <a:off x="6029037" y="164452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6" name="Oval 95"/>
              <p:cNvSpPr/>
              <p:nvPr/>
            </p:nvSpPr>
            <p:spPr>
              <a:xfrm>
                <a:off x="6030729" y="5112616"/>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5" name="Group 96"/>
            <p:cNvGrpSpPr>
              <a:grpSpLocks/>
            </p:cNvGrpSpPr>
            <p:nvPr/>
          </p:nvGrpSpPr>
          <p:grpSpPr bwMode="auto">
            <a:xfrm rot="4500000">
              <a:off x="6043803" y="1644670"/>
              <a:ext cx="130462" cy="3597639"/>
              <a:chOff x="6030767" y="1644666"/>
              <a:chExt cx="130462" cy="3597639"/>
            </a:xfrm>
          </p:grpSpPr>
          <p:sp>
            <p:nvSpPr>
              <p:cNvPr id="98" name="Oval 97"/>
              <p:cNvSpPr/>
              <p:nvPr/>
            </p:nvSpPr>
            <p:spPr>
              <a:xfrm>
                <a:off x="6016549" y="1646588"/>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9" name="Oval 98"/>
              <p:cNvSpPr/>
              <p:nvPr/>
            </p:nvSpPr>
            <p:spPr>
              <a:xfrm>
                <a:off x="6023316" y="5117945"/>
                <a:ext cx="123838"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6" name="Group 99"/>
            <p:cNvGrpSpPr>
              <a:grpSpLocks/>
            </p:cNvGrpSpPr>
            <p:nvPr/>
          </p:nvGrpSpPr>
          <p:grpSpPr bwMode="auto">
            <a:xfrm rot="5400000">
              <a:off x="6047062" y="1644671"/>
              <a:ext cx="130462" cy="3597639"/>
              <a:chOff x="6030767" y="1644666"/>
              <a:chExt cx="130462" cy="3597639"/>
            </a:xfrm>
          </p:grpSpPr>
          <p:sp>
            <p:nvSpPr>
              <p:cNvPr id="101" name="Oval 100"/>
              <p:cNvSpPr/>
              <p:nvPr/>
            </p:nvSpPr>
            <p:spPr>
              <a:xfrm>
                <a:off x="6030904" y="1644499"/>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 name="Oval 101"/>
              <p:cNvSpPr/>
              <p:nvPr/>
            </p:nvSpPr>
            <p:spPr>
              <a:xfrm>
                <a:off x="6030904" y="5112351"/>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7" name="Group 102"/>
            <p:cNvGrpSpPr>
              <a:grpSpLocks/>
            </p:cNvGrpSpPr>
            <p:nvPr/>
          </p:nvGrpSpPr>
          <p:grpSpPr bwMode="auto">
            <a:xfrm rot="6300000">
              <a:off x="6050321" y="1644672"/>
              <a:ext cx="130462" cy="3597639"/>
              <a:chOff x="6030767" y="1644666"/>
              <a:chExt cx="130462" cy="3597639"/>
            </a:xfrm>
          </p:grpSpPr>
          <p:sp>
            <p:nvSpPr>
              <p:cNvPr id="104" name="Oval 103"/>
              <p:cNvSpPr/>
              <p:nvPr/>
            </p:nvSpPr>
            <p:spPr>
              <a:xfrm>
                <a:off x="6027062" y="1658637"/>
                <a:ext cx="128602"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5" name="Oval 104"/>
              <p:cNvSpPr/>
              <p:nvPr/>
            </p:nvSpPr>
            <p:spPr>
              <a:xfrm>
                <a:off x="6029182" y="5138143"/>
                <a:ext cx="128602" cy="131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8" name="Group 105"/>
            <p:cNvGrpSpPr>
              <a:grpSpLocks/>
            </p:cNvGrpSpPr>
            <p:nvPr/>
          </p:nvGrpSpPr>
          <p:grpSpPr bwMode="auto">
            <a:xfrm rot="7200000">
              <a:off x="6053580" y="1644673"/>
              <a:ext cx="130462" cy="3597639"/>
              <a:chOff x="6030767" y="1644666"/>
              <a:chExt cx="130462" cy="3597639"/>
            </a:xfrm>
          </p:grpSpPr>
          <p:sp>
            <p:nvSpPr>
              <p:cNvPr id="107" name="Oval 106"/>
              <p:cNvSpPr/>
              <p:nvPr/>
            </p:nvSpPr>
            <p:spPr>
              <a:xfrm>
                <a:off x="6031144" y="1660970"/>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8" name="Oval 107"/>
              <p:cNvSpPr/>
              <p:nvPr/>
            </p:nvSpPr>
            <p:spPr>
              <a:xfrm>
                <a:off x="6030962" y="5137026"/>
                <a:ext cx="130189" cy="131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9" name="Group 108"/>
            <p:cNvGrpSpPr>
              <a:grpSpLocks/>
            </p:cNvGrpSpPr>
            <p:nvPr/>
          </p:nvGrpSpPr>
          <p:grpSpPr bwMode="auto">
            <a:xfrm rot="8100000">
              <a:off x="6056839" y="1644674"/>
              <a:ext cx="130462" cy="3597639"/>
              <a:chOff x="6030767" y="1644666"/>
              <a:chExt cx="130462" cy="3597639"/>
            </a:xfrm>
          </p:grpSpPr>
          <p:sp>
            <p:nvSpPr>
              <p:cNvPr id="110" name="Oval 109"/>
              <p:cNvSpPr/>
              <p:nvPr/>
            </p:nvSpPr>
            <p:spPr>
              <a:xfrm>
                <a:off x="6031101" y="164523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Oval 110"/>
              <p:cNvSpPr/>
              <p:nvPr/>
            </p:nvSpPr>
            <p:spPr>
              <a:xfrm>
                <a:off x="6031102" y="5114215"/>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0" name="Group 111"/>
            <p:cNvGrpSpPr>
              <a:grpSpLocks/>
            </p:cNvGrpSpPr>
            <p:nvPr/>
          </p:nvGrpSpPr>
          <p:grpSpPr bwMode="auto">
            <a:xfrm rot="9000000">
              <a:off x="6060098" y="1644675"/>
              <a:ext cx="130462" cy="3597639"/>
              <a:chOff x="6030767" y="1644666"/>
              <a:chExt cx="130462" cy="3597639"/>
            </a:xfrm>
          </p:grpSpPr>
          <p:sp>
            <p:nvSpPr>
              <p:cNvPr id="113" name="Oval 112"/>
              <p:cNvSpPr/>
              <p:nvPr/>
            </p:nvSpPr>
            <p:spPr>
              <a:xfrm>
                <a:off x="6038490" y="1660415"/>
                <a:ext cx="127027"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4" name="Oval 113"/>
              <p:cNvSpPr/>
              <p:nvPr/>
            </p:nvSpPr>
            <p:spPr>
              <a:xfrm>
                <a:off x="6032938" y="511568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1" name="Group 114"/>
            <p:cNvGrpSpPr>
              <a:grpSpLocks/>
            </p:cNvGrpSpPr>
            <p:nvPr/>
          </p:nvGrpSpPr>
          <p:grpSpPr bwMode="auto">
            <a:xfrm rot="9900000">
              <a:off x="6063357" y="1644676"/>
              <a:ext cx="130462" cy="3597639"/>
              <a:chOff x="6030767" y="1644666"/>
              <a:chExt cx="130462" cy="3597639"/>
            </a:xfrm>
          </p:grpSpPr>
          <p:sp>
            <p:nvSpPr>
              <p:cNvPr id="116" name="Oval 115"/>
              <p:cNvSpPr/>
              <p:nvPr/>
            </p:nvSpPr>
            <p:spPr>
              <a:xfrm>
                <a:off x="6042195" y="165721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7" name="Oval 116"/>
              <p:cNvSpPr/>
              <p:nvPr/>
            </p:nvSpPr>
            <p:spPr>
              <a:xfrm>
                <a:off x="6043622" y="5123673"/>
                <a:ext cx="127027"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026" name="Picture 2" descr="Thần muốn nói điều gì với chúng ta qua 10 bức tranh xuất sắc nhất thời kỳ  Phục Hưng? - DKN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6" y="-8155"/>
            <a:ext cx="13450372" cy="68716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8" name="TextBox 87"/>
          <p:cNvSpPr txBox="1"/>
          <p:nvPr/>
        </p:nvSpPr>
        <p:spPr>
          <a:xfrm>
            <a:off x="-540274" y="99942"/>
            <a:ext cx="3177293" cy="523220"/>
          </a:xfrm>
          <a:prstGeom prst="rect">
            <a:avLst/>
          </a:prstGeom>
          <a:noFill/>
        </p:spPr>
        <p:txBody>
          <a:bodyPr>
            <a:spAutoFit/>
          </a:bodyPr>
          <a:lstStyle/>
          <a:p>
            <a:pPr algn="ctr" eaLnBrk="1" fontAlgn="auto" hangingPunct="1">
              <a:spcBef>
                <a:spcPts val="0"/>
              </a:spcBef>
              <a:spcAft>
                <a:spcPts val="0"/>
              </a:spcAft>
              <a:defRPr/>
            </a:pPr>
            <a:r>
              <a:rPr lang="en-US" sz="2800" dirty="0">
                <a:ln>
                  <a:solidFill>
                    <a:schemeClr val="bg2">
                      <a:lumMod val="75000"/>
                    </a:schemeClr>
                  </a:solidFill>
                </a:ln>
                <a:solidFill>
                  <a:schemeClr val="accent4"/>
                </a:solidFill>
                <a:effectLst>
                  <a:glow rad="190500">
                    <a:schemeClr val="tx1">
                      <a:alpha val="83000"/>
                    </a:schemeClr>
                  </a:glow>
                </a:effectLst>
                <a:latin typeface="UTM Alberta Heavy" panose="02040603050506020204" pitchFamily="18" charset="0"/>
              </a:rPr>
              <a:t>MĨ THUẬT LỚP 7</a:t>
            </a:r>
          </a:p>
        </p:txBody>
      </p:sp>
      <p:cxnSp>
        <p:nvCxnSpPr>
          <p:cNvPr id="91" name="Straight Connector 90"/>
          <p:cNvCxnSpPr>
            <a:cxnSpLocks/>
          </p:cNvCxnSpPr>
          <p:nvPr/>
        </p:nvCxnSpPr>
        <p:spPr>
          <a:xfrm>
            <a:off x="-509575" y="201613"/>
            <a:ext cx="3146594"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513371" y="67015"/>
            <a:ext cx="4335354" cy="707886"/>
          </a:xfrm>
          <a:prstGeom prst="rect">
            <a:avLst/>
          </a:prstGeom>
          <a:noFill/>
        </p:spPr>
        <p:txBody>
          <a:bodyPr wrap="square">
            <a:spAutoFit/>
          </a:bodyPr>
          <a:lstStyle/>
          <a:p>
            <a:pPr algn="ctr" eaLnBrk="1" fontAlgn="auto" hangingPunct="1">
              <a:spcBef>
                <a:spcPts val="0"/>
              </a:spcBef>
              <a:spcAft>
                <a:spcPts val="0"/>
              </a:spcAft>
              <a:defRPr/>
            </a:pPr>
            <a:r>
              <a:rPr lang="en-US" sz="4000" dirty="0">
                <a:ln>
                  <a:solidFill>
                    <a:schemeClr val="bg2">
                      <a:lumMod val="90000"/>
                    </a:schemeClr>
                  </a:solidFill>
                </a:ln>
                <a:solidFill>
                  <a:schemeClr val="accent4"/>
                </a:solidFill>
                <a:effectLst>
                  <a:glow rad="190500">
                    <a:schemeClr val="tx1">
                      <a:alpha val="83000"/>
                    </a:schemeClr>
                  </a:glow>
                </a:effectLst>
                <a:latin typeface="UTM Alberta Heavy" panose="02040603050506020204" pitchFamily="18" charset="0"/>
              </a:rPr>
              <a:t>TIẾT 23 - BÀI 11</a:t>
            </a:r>
          </a:p>
        </p:txBody>
      </p:sp>
      <p:sp>
        <p:nvSpPr>
          <p:cNvPr id="97" name="TextBox 96"/>
          <p:cNvSpPr txBox="1"/>
          <p:nvPr/>
        </p:nvSpPr>
        <p:spPr>
          <a:xfrm>
            <a:off x="-746871" y="711324"/>
            <a:ext cx="13089526" cy="1938992"/>
          </a:xfrm>
          <a:prstGeom prst="rect">
            <a:avLst/>
          </a:prstGeom>
          <a:noFill/>
        </p:spPr>
        <p:txBody>
          <a:bodyPr>
            <a:spAutoFit/>
          </a:bodyPr>
          <a:lstStyle/>
          <a:p>
            <a:pPr algn="ctr" eaLnBrk="1" fontAlgn="auto" hangingPunct="1">
              <a:spcBef>
                <a:spcPts val="0"/>
              </a:spcBef>
              <a:spcAft>
                <a:spcPts val="0"/>
              </a:spcAft>
              <a:defRPr/>
            </a:pPr>
            <a:r>
              <a:rPr lang="en-US" sz="6000" dirty="0">
                <a:solidFill>
                  <a:srgbClr val="FF0000"/>
                </a:solidFill>
                <a:effectLst>
                  <a:glow rad="190500">
                    <a:schemeClr val="tx1">
                      <a:alpha val="83000"/>
                    </a:schemeClr>
                  </a:glow>
                </a:effectLst>
                <a:latin typeface="UTM Davida" panose="02040603050506020204" pitchFamily="18" charset="0"/>
              </a:rPr>
              <a:t>Vẻ đẹp của nhân vật trong tranh thời Phục Hưng</a:t>
            </a:r>
          </a:p>
        </p:txBody>
      </p:sp>
    </p:spTree>
    <p:extLst>
      <p:ext uri="{BB962C8B-B14F-4D97-AF65-F5344CB8AC3E}">
        <p14:creationId xmlns:p14="http://schemas.microsoft.com/office/powerpoint/2010/main" val="3897692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400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4500"/>
                            </p:stCondLst>
                            <p:childTnLst>
                              <p:par>
                                <p:cTn id="10" presetID="2" presetClass="entr" presetSubtype="2" fill="hold" nodeType="afterEffect">
                                  <p:stCondLst>
                                    <p:cond delay="400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500" fill="hold"/>
                                        <p:tgtEl>
                                          <p:spTgt spid="123"/>
                                        </p:tgtEl>
                                        <p:attrNameLst>
                                          <p:attrName>ppt_x</p:attrName>
                                        </p:attrNameLst>
                                      </p:cBhvr>
                                      <p:tavLst>
                                        <p:tav tm="0">
                                          <p:val>
                                            <p:strVal val="1+#ppt_w/2"/>
                                          </p:val>
                                        </p:tav>
                                        <p:tav tm="100000">
                                          <p:val>
                                            <p:strVal val="#ppt_x"/>
                                          </p:val>
                                        </p:tav>
                                      </p:tavLst>
                                    </p:anim>
                                    <p:anim calcmode="lin" valueType="num">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9000"/>
                            </p:stCondLst>
                            <p:childTnLst>
                              <p:par>
                                <p:cTn id="15" presetID="2" presetClass="entr" presetSubtype="8" fill="hold" nodeType="afterEffect">
                                  <p:stCondLst>
                                    <p:cond delay="600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0-#ppt_w/2"/>
                                          </p:val>
                                        </p:tav>
                                        <p:tav tm="100000">
                                          <p:val>
                                            <p:strVal val="#ppt_x"/>
                                          </p:val>
                                        </p:tav>
                                      </p:tavLst>
                                    </p:anim>
                                    <p:anim calcmode="lin" valueType="num">
                                      <p:cBhvr additive="base">
                                        <p:cTn id="18" dur="500" fill="hold"/>
                                        <p:tgtEl>
                                          <p:spTgt spid="12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500"/>
                            </p:stCondLst>
                            <p:childTnLst>
                              <p:par>
                                <p:cTn id="20" presetID="2" presetClass="entr" presetSubtype="2" fill="hold" nodeType="afterEffect">
                                  <p:stCondLst>
                                    <p:cond delay="600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fill="hold"/>
                                        <p:tgtEl>
                                          <p:spTgt spid="126"/>
                                        </p:tgtEl>
                                        <p:attrNameLst>
                                          <p:attrName>ppt_x</p:attrName>
                                        </p:attrNameLst>
                                      </p:cBhvr>
                                      <p:tavLst>
                                        <p:tav tm="0">
                                          <p:val>
                                            <p:strVal val="1+#ppt_w/2"/>
                                          </p:val>
                                        </p:tav>
                                        <p:tav tm="100000">
                                          <p:val>
                                            <p:strVal val="#ppt_x"/>
                                          </p:val>
                                        </p:tav>
                                      </p:tavLst>
                                    </p:anim>
                                    <p:anim calcmode="lin" valueType="num">
                                      <p:cBhvr additive="base">
                                        <p:cTn id="23" dur="500" fill="hold"/>
                                        <p:tgtEl>
                                          <p:spTgt spid="12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2000"/>
                            </p:stCondLst>
                            <p:childTnLst>
                              <p:par>
                                <p:cTn id="25" presetID="22" presetClass="entr" presetSubtype="8"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childTnLst>
                          </p:cTn>
                        </p:par>
                        <p:par>
                          <p:cTn id="28" fill="hold" nodeType="afterGroup">
                            <p:stCondLst>
                              <p:cond delay="22500"/>
                            </p:stCondLst>
                            <p:childTnLst>
                              <p:par>
                                <p:cTn id="29" presetID="22" presetClass="entr" presetSubtype="8" fill="hold" nodeType="afterEffect">
                                  <p:stCondLst>
                                    <p:cond delay="1500"/>
                                  </p:stCondLst>
                                  <p:childTnLst>
                                    <p:set>
                                      <p:cBhvr>
                                        <p:cTn id="30" dur="1" fill="hold">
                                          <p:stCondLst>
                                            <p:cond delay="0"/>
                                          </p:stCondLst>
                                        </p:cTn>
                                        <p:tgtEl>
                                          <p:spTgt spid="91"/>
                                        </p:tgtEl>
                                        <p:attrNameLst>
                                          <p:attrName>style.visibility</p:attrName>
                                        </p:attrNameLst>
                                      </p:cBhvr>
                                      <p:to>
                                        <p:strVal val="visible"/>
                                      </p:to>
                                    </p:set>
                                    <p:animEffect transition="in" filter="wipe(left)">
                                      <p:cBhvr>
                                        <p:cTn id="31" dur="500"/>
                                        <p:tgtEl>
                                          <p:spTgt spid="91"/>
                                        </p:tgtEl>
                                      </p:cBhvr>
                                    </p:animEffect>
                                  </p:childTnLst>
                                </p:cTn>
                              </p:par>
                            </p:childTnLst>
                          </p:cTn>
                        </p:par>
                        <p:par>
                          <p:cTn id="32" fill="hold" nodeType="afterGroup">
                            <p:stCondLst>
                              <p:cond delay="24500"/>
                            </p:stCondLst>
                            <p:childTnLst>
                              <p:par>
                                <p:cTn id="33" presetID="22" presetClass="entr" presetSubtype="8" fill="hold" nodeType="afterEffect">
                                  <p:stCondLst>
                                    <p:cond delay="3000"/>
                                  </p:stCondLst>
                                  <p:childTnLst>
                                    <p:set>
                                      <p:cBhvr>
                                        <p:cTn id="34" dur="1" fill="hold">
                                          <p:stCondLst>
                                            <p:cond delay="0"/>
                                          </p:stCondLst>
                                        </p:cTn>
                                        <p:tgtEl>
                                          <p:spTgt spid="94"/>
                                        </p:tgtEl>
                                        <p:attrNameLst>
                                          <p:attrName>style.visibility</p:attrName>
                                        </p:attrNameLst>
                                      </p:cBhvr>
                                      <p:to>
                                        <p:strVal val="visible"/>
                                      </p:to>
                                    </p:set>
                                    <p:animEffect transition="in" filter="wipe(left)">
                                      <p:cBhvr>
                                        <p:cTn id="35" dur="500"/>
                                        <p:tgtEl>
                                          <p:spTgt spid="94"/>
                                        </p:tgtEl>
                                      </p:cBhvr>
                                    </p:animEffect>
                                  </p:childTnLst>
                                </p:cTn>
                              </p:par>
                            </p:childTnLst>
                          </p:cTn>
                        </p:par>
                        <p:par>
                          <p:cTn id="36" fill="hold" nodeType="afterGroup">
                            <p:stCondLst>
                              <p:cond delay="28000"/>
                            </p:stCondLst>
                            <p:childTnLst>
                              <p:par>
                                <p:cTn id="37" presetID="22" presetClass="entr" presetSubtype="8" fill="hold" nodeType="afterEffect">
                                  <p:stCondLst>
                                    <p:cond delay="4500"/>
                                  </p:stCondLst>
                                  <p:childTnLst>
                                    <p:set>
                                      <p:cBhvr>
                                        <p:cTn id="38" dur="1" fill="hold">
                                          <p:stCondLst>
                                            <p:cond delay="0"/>
                                          </p:stCondLst>
                                        </p:cTn>
                                        <p:tgtEl>
                                          <p:spTgt spid="97"/>
                                        </p:tgtEl>
                                        <p:attrNameLst>
                                          <p:attrName>style.visibility</p:attrName>
                                        </p:attrNameLst>
                                      </p:cBhvr>
                                      <p:to>
                                        <p:strVal val="visible"/>
                                      </p:to>
                                    </p:set>
                                    <p:animEffect transition="in" filter="wipe(left)">
                                      <p:cBhvr>
                                        <p:cTn id="3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a:grpSpLocks/>
          </p:cNvGrpSpPr>
          <p:nvPr/>
        </p:nvGrpSpPr>
        <p:grpSpPr bwMode="auto">
          <a:xfrm>
            <a:off x="609600" y="1600200"/>
            <a:ext cx="3794125" cy="5397500"/>
            <a:chOff x="609599" y="2096090"/>
            <a:chExt cx="3383684" cy="4888357"/>
          </a:xfrm>
        </p:grpSpPr>
        <p:sp>
          <p:nvSpPr>
            <p:cNvPr id="72" name="Freeform: Shape 71"/>
            <p:cNvSpPr/>
            <p:nvPr/>
          </p:nvSpPr>
          <p:spPr>
            <a:xfrm>
              <a:off x="609599" y="2096090"/>
              <a:ext cx="3383684" cy="4761835"/>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solidFill>
              <a:srgbClr val="00B050"/>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700884" y="2429830"/>
              <a:ext cx="3177293" cy="707886"/>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NĂNG LỰC </a:t>
              </a:r>
            </a:p>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MĨ THUẬT</a:t>
              </a:r>
            </a:p>
          </p:txBody>
        </p:sp>
        <p:sp>
          <p:nvSpPr>
            <p:cNvPr id="22547" name="TextBox 52"/>
            <p:cNvSpPr txBox="1">
              <a:spLocks noChangeArrowheads="1"/>
            </p:cNvSpPr>
            <p:nvPr/>
          </p:nvSpPr>
          <p:spPr bwMode="auto">
            <a:xfrm>
              <a:off x="982431" y="3137716"/>
              <a:ext cx="2638019" cy="38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Nêu được cách mô phỏng hình chân dung trong tranh thời Phục Hưng</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Vẽ mô phỏng được chân dung trong tranh thời Phục Hưng</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Phân tích được nét đẹp đặc trưng của  chân dung trong tranh thời Phục Hưng và trong bài vẽ</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Có ý thức phát huy giá trị thẩm mĩ của nghệ thuật Phục Hưng trong học tập và sáng tạo</a:t>
              </a:r>
            </a:p>
            <a:p>
              <a:pPr eaLnBrk="1" hangingPunct="1">
                <a:spcBef>
                  <a:spcPct val="0"/>
                </a:spcBef>
                <a:buClr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73" name="Freeform: Shape 72"/>
            <p:cNvSpPr/>
            <p:nvPr/>
          </p:nvSpPr>
          <p:spPr>
            <a:xfrm>
              <a:off x="724277" y="2239865"/>
              <a:ext cx="3130261" cy="4508790"/>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56" name="Group 55"/>
          <p:cNvGrpSpPr>
            <a:grpSpLocks/>
          </p:cNvGrpSpPr>
          <p:nvPr/>
        </p:nvGrpSpPr>
        <p:grpSpPr bwMode="auto">
          <a:xfrm>
            <a:off x="4492625" y="1600200"/>
            <a:ext cx="3706813" cy="5273675"/>
            <a:chOff x="4404158" y="2096090"/>
            <a:chExt cx="3383684" cy="4778497"/>
          </a:xfrm>
        </p:grpSpPr>
        <p:sp>
          <p:nvSpPr>
            <p:cNvPr id="71" name="Freeform: Shape 70"/>
            <p:cNvSpPr/>
            <p:nvPr/>
          </p:nvSpPr>
          <p:spPr>
            <a:xfrm>
              <a:off x="4404158" y="2096090"/>
              <a:ext cx="3383684" cy="4778497"/>
            </a:xfrm>
            <a:custGeom>
              <a:avLst/>
              <a:gdLst>
                <a:gd name="connsiteX0" fmla="*/ 1691842 w 3383684"/>
                <a:gd name="connsiteY0" fmla="*/ 0 h 4778497"/>
                <a:gd name="connsiteX1" fmla="*/ 3374949 w 3383684"/>
                <a:gd name="connsiteY1" fmla="*/ 1518861 h 4778497"/>
                <a:gd name="connsiteX2" fmla="*/ 3379761 w 3383684"/>
                <a:gd name="connsiteY2" fmla="*/ 1614150 h 4778497"/>
                <a:gd name="connsiteX3" fmla="*/ 3383683 w 3383684"/>
                <a:gd name="connsiteY3" fmla="*/ 1614150 h 4778497"/>
                <a:gd name="connsiteX4" fmla="*/ 3383683 w 3383684"/>
                <a:gd name="connsiteY4" fmla="*/ 1691822 h 4778497"/>
                <a:gd name="connsiteX5" fmla="*/ 3383684 w 3383684"/>
                <a:gd name="connsiteY5" fmla="*/ 1691842 h 4778497"/>
                <a:gd name="connsiteX6" fmla="*/ 3383683 w 3383684"/>
                <a:gd name="connsiteY6" fmla="*/ 1691862 h 4778497"/>
                <a:gd name="connsiteX7" fmla="*/ 3383683 w 3383684"/>
                <a:gd name="connsiteY7" fmla="*/ 3496349 h 4778497"/>
                <a:gd name="connsiteX8" fmla="*/ 3383684 w 3383684"/>
                <a:gd name="connsiteY8" fmla="*/ 3496349 h 4778497"/>
                <a:gd name="connsiteX9" fmla="*/ 3383684 w 3383684"/>
                <a:gd name="connsiteY9" fmla="*/ 4778497 h 4778497"/>
                <a:gd name="connsiteX10" fmla="*/ 0 w 3383684"/>
                <a:gd name="connsiteY10" fmla="*/ 4778497 h 4778497"/>
                <a:gd name="connsiteX11" fmla="*/ 0 w 3383684"/>
                <a:gd name="connsiteY11" fmla="*/ 3917082 h 4778497"/>
                <a:gd name="connsiteX12" fmla="*/ 0 w 3383684"/>
                <a:gd name="connsiteY12" fmla="*/ 3496349 h 4778497"/>
                <a:gd name="connsiteX13" fmla="*/ 0 w 3383684"/>
                <a:gd name="connsiteY13" fmla="*/ 1691842 h 4778497"/>
                <a:gd name="connsiteX14" fmla="*/ 0 w 3383684"/>
                <a:gd name="connsiteY14" fmla="*/ 1614150 h 4778497"/>
                <a:gd name="connsiteX15" fmla="*/ 3923 w 3383684"/>
                <a:gd name="connsiteY15" fmla="*/ 1614150 h 4778497"/>
                <a:gd name="connsiteX16" fmla="*/ 8735 w 3383684"/>
                <a:gd name="connsiteY16" fmla="*/ 1518861 h 4778497"/>
                <a:gd name="connsiteX17" fmla="*/ 1691842 w 3383684"/>
                <a:gd name="connsiteY17" fmla="*/ 0 h 47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78497">
                  <a:moveTo>
                    <a:pt x="1691842" y="0"/>
                  </a:moveTo>
                  <a:cubicBezTo>
                    <a:pt x="2567823" y="0"/>
                    <a:pt x="3288310" y="665739"/>
                    <a:pt x="3374949" y="1518861"/>
                  </a:cubicBezTo>
                  <a:lnTo>
                    <a:pt x="3379761" y="1614150"/>
                  </a:lnTo>
                  <a:lnTo>
                    <a:pt x="3383683" y="1614150"/>
                  </a:lnTo>
                  <a:lnTo>
                    <a:pt x="3383683" y="1691822"/>
                  </a:lnTo>
                  <a:lnTo>
                    <a:pt x="3383684" y="1691842"/>
                  </a:lnTo>
                  <a:lnTo>
                    <a:pt x="3383683" y="1691862"/>
                  </a:lnTo>
                  <a:lnTo>
                    <a:pt x="3383683" y="3496349"/>
                  </a:lnTo>
                  <a:lnTo>
                    <a:pt x="3383684" y="3496349"/>
                  </a:lnTo>
                  <a:lnTo>
                    <a:pt x="3383684" y="4778497"/>
                  </a:lnTo>
                  <a:lnTo>
                    <a:pt x="0" y="4778497"/>
                  </a:lnTo>
                  <a:lnTo>
                    <a:pt x="0" y="3917082"/>
                  </a:lnTo>
                  <a:lnTo>
                    <a:pt x="0" y="3496349"/>
                  </a:lnTo>
                  <a:lnTo>
                    <a:pt x="0" y="1691842"/>
                  </a:lnTo>
                  <a:lnTo>
                    <a:pt x="0" y="1614150"/>
                  </a:lnTo>
                  <a:lnTo>
                    <a:pt x="3923" y="1614150"/>
                  </a:lnTo>
                  <a:lnTo>
                    <a:pt x="8735" y="1518861"/>
                  </a:lnTo>
                  <a:cubicBezTo>
                    <a:pt x="95374" y="665739"/>
                    <a:pt x="815862" y="0"/>
                    <a:pt x="1691842" y="0"/>
                  </a:cubicBezTo>
                  <a:close/>
                </a:path>
              </a:pathLst>
            </a:custGeom>
            <a:solidFill>
              <a:schemeClr val="accent2"/>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4547859" y="2792755"/>
              <a:ext cx="3177293" cy="40011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NĂNG LỰC CHUNG</a:t>
              </a:r>
            </a:p>
          </p:txBody>
        </p:sp>
        <p:sp>
          <p:nvSpPr>
            <p:cNvPr id="22543" name="TextBox 53"/>
            <p:cNvSpPr txBox="1">
              <a:spLocks noChangeArrowheads="1"/>
            </p:cNvSpPr>
            <p:nvPr/>
          </p:nvSpPr>
          <p:spPr bwMode="auto">
            <a:xfrm>
              <a:off x="4777126" y="3372473"/>
              <a:ext cx="2637750" cy="83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Tự học, giải quyết vấn đề, tư duy, tự quản lý, trao đổi nhóm.</a:t>
              </a:r>
            </a:p>
          </p:txBody>
        </p:sp>
        <p:sp>
          <p:nvSpPr>
            <p:cNvPr id="74" name="Freeform: Shape 73"/>
            <p:cNvSpPr/>
            <p:nvPr/>
          </p:nvSpPr>
          <p:spPr>
            <a:xfrm>
              <a:off x="4530231" y="2252880"/>
              <a:ext cx="3131537" cy="4509508"/>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62" name="Group 61"/>
          <p:cNvGrpSpPr>
            <a:grpSpLocks/>
          </p:cNvGrpSpPr>
          <p:nvPr/>
        </p:nvGrpSpPr>
        <p:grpSpPr bwMode="auto">
          <a:xfrm>
            <a:off x="8199438" y="1600200"/>
            <a:ext cx="3802062" cy="5246688"/>
            <a:chOff x="8198714" y="2096090"/>
            <a:chExt cx="3383686" cy="4750887"/>
          </a:xfrm>
        </p:grpSpPr>
        <p:sp>
          <p:nvSpPr>
            <p:cNvPr id="70" name="Freeform: Shape 69"/>
            <p:cNvSpPr/>
            <p:nvPr/>
          </p:nvSpPr>
          <p:spPr>
            <a:xfrm>
              <a:off x="8198714" y="2096090"/>
              <a:ext cx="3383686" cy="4750887"/>
            </a:xfrm>
            <a:custGeom>
              <a:avLst/>
              <a:gdLst>
                <a:gd name="connsiteX0" fmla="*/ 1691844 w 3383686"/>
                <a:gd name="connsiteY0" fmla="*/ 0 h 4750887"/>
                <a:gd name="connsiteX1" fmla="*/ 3374951 w 3383686"/>
                <a:gd name="connsiteY1" fmla="*/ 1518861 h 4750887"/>
                <a:gd name="connsiteX2" fmla="*/ 3379763 w 3383686"/>
                <a:gd name="connsiteY2" fmla="*/ 1614150 h 4750887"/>
                <a:gd name="connsiteX3" fmla="*/ 3383685 w 3383686"/>
                <a:gd name="connsiteY3" fmla="*/ 1614150 h 4750887"/>
                <a:gd name="connsiteX4" fmla="*/ 3383685 w 3383686"/>
                <a:gd name="connsiteY4" fmla="*/ 1691823 h 4750887"/>
                <a:gd name="connsiteX5" fmla="*/ 3383686 w 3383686"/>
                <a:gd name="connsiteY5" fmla="*/ 1691842 h 4750887"/>
                <a:gd name="connsiteX6" fmla="*/ 3383685 w 3383686"/>
                <a:gd name="connsiteY6" fmla="*/ 1691861 h 4750887"/>
                <a:gd name="connsiteX7" fmla="*/ 3383685 w 3383686"/>
                <a:gd name="connsiteY7" fmla="*/ 3917082 h 4750887"/>
                <a:gd name="connsiteX8" fmla="*/ 3383684 w 3383686"/>
                <a:gd name="connsiteY8" fmla="*/ 3917082 h 4750887"/>
                <a:gd name="connsiteX9" fmla="*/ 3383684 w 3383686"/>
                <a:gd name="connsiteY9" fmla="*/ 4750887 h 4750887"/>
                <a:gd name="connsiteX10" fmla="*/ 0 w 3383686"/>
                <a:gd name="connsiteY10" fmla="*/ 4750887 h 4750887"/>
                <a:gd name="connsiteX11" fmla="*/ 0 w 3383686"/>
                <a:gd name="connsiteY11" fmla="*/ 3468739 h 4750887"/>
                <a:gd name="connsiteX12" fmla="*/ 2 w 3383686"/>
                <a:gd name="connsiteY12" fmla="*/ 3468739 h 4750887"/>
                <a:gd name="connsiteX13" fmla="*/ 2 w 3383686"/>
                <a:gd name="connsiteY13" fmla="*/ 1691842 h 4750887"/>
                <a:gd name="connsiteX14" fmla="*/ 2 w 3383686"/>
                <a:gd name="connsiteY14" fmla="*/ 1614150 h 4750887"/>
                <a:gd name="connsiteX15" fmla="*/ 3925 w 3383686"/>
                <a:gd name="connsiteY15" fmla="*/ 1614150 h 4750887"/>
                <a:gd name="connsiteX16" fmla="*/ 8737 w 3383686"/>
                <a:gd name="connsiteY16" fmla="*/ 1518861 h 4750887"/>
                <a:gd name="connsiteX17" fmla="*/ 1691844 w 3383686"/>
                <a:gd name="connsiteY17" fmla="*/ 0 h 475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6" h="4750887">
                  <a:moveTo>
                    <a:pt x="1691844" y="0"/>
                  </a:moveTo>
                  <a:cubicBezTo>
                    <a:pt x="2567824" y="0"/>
                    <a:pt x="3288312" y="665739"/>
                    <a:pt x="3374951" y="1518861"/>
                  </a:cubicBezTo>
                  <a:lnTo>
                    <a:pt x="3379763" y="1614150"/>
                  </a:lnTo>
                  <a:lnTo>
                    <a:pt x="3383685" y="1614150"/>
                  </a:lnTo>
                  <a:lnTo>
                    <a:pt x="3383685" y="1691823"/>
                  </a:lnTo>
                  <a:lnTo>
                    <a:pt x="3383686" y="1691842"/>
                  </a:lnTo>
                  <a:lnTo>
                    <a:pt x="3383685" y="1691861"/>
                  </a:lnTo>
                  <a:lnTo>
                    <a:pt x="3383685" y="3917082"/>
                  </a:lnTo>
                  <a:lnTo>
                    <a:pt x="3383684" y="3917082"/>
                  </a:lnTo>
                  <a:lnTo>
                    <a:pt x="3383684" y="4750887"/>
                  </a:lnTo>
                  <a:lnTo>
                    <a:pt x="0" y="4750887"/>
                  </a:lnTo>
                  <a:lnTo>
                    <a:pt x="0" y="3468739"/>
                  </a:lnTo>
                  <a:lnTo>
                    <a:pt x="2" y="3468739"/>
                  </a:lnTo>
                  <a:lnTo>
                    <a:pt x="2" y="1691842"/>
                  </a:lnTo>
                  <a:lnTo>
                    <a:pt x="2" y="1614150"/>
                  </a:lnTo>
                  <a:lnTo>
                    <a:pt x="3925" y="1614150"/>
                  </a:lnTo>
                  <a:lnTo>
                    <a:pt x="8737" y="1518861"/>
                  </a:lnTo>
                  <a:cubicBezTo>
                    <a:pt x="95376" y="665739"/>
                    <a:pt x="815864" y="0"/>
                    <a:pt x="1691844" y="0"/>
                  </a:cubicBezTo>
                  <a:close/>
                </a:path>
              </a:pathLst>
            </a:custGeom>
            <a:solidFill>
              <a:schemeClr val="accent4"/>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p:cNvSpPr txBox="1"/>
            <p:nvPr/>
          </p:nvSpPr>
          <p:spPr>
            <a:xfrm>
              <a:off x="8301910" y="2960303"/>
              <a:ext cx="3177293" cy="40011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UTM Alberta Heavy" panose="02040603050506020204" pitchFamily="18" charset="0"/>
                </a:rPr>
                <a:t>PHẨM CHẤT</a:t>
              </a:r>
            </a:p>
          </p:txBody>
        </p:sp>
        <p:sp>
          <p:nvSpPr>
            <p:cNvPr id="75" name="Freeform: Shape 74"/>
            <p:cNvSpPr/>
            <p:nvPr/>
          </p:nvSpPr>
          <p:spPr>
            <a:xfrm>
              <a:off x="8348472" y="2231214"/>
              <a:ext cx="3130793" cy="4507952"/>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41" name="Picture 40"/>
          <p:cNvPicPr>
            <a:picLocks noChangeAspect="1"/>
          </p:cNvPicPr>
          <p:nvPr/>
        </p:nvPicPr>
        <p:blipFill>
          <a:blip r:embed="rId2"/>
          <a:stretch>
            <a:fillRect/>
          </a:stretch>
        </p:blipFill>
        <p:spPr>
          <a:xfrm rot="609833">
            <a:off x="-158750" y="-152400"/>
            <a:ext cx="4570413" cy="1746250"/>
          </a:xfrm>
          <a:prstGeom prst="rect">
            <a:avLst/>
          </a:prstGeom>
          <a:effectLst>
            <a:outerShdw blurRad="152400" dist="139700" dir="13500000" algn="br" rotWithShape="0">
              <a:prstClr val="black">
                <a:alpha val="63000"/>
              </a:prstClr>
            </a:outerShdw>
          </a:effectLst>
        </p:spPr>
      </p:pic>
      <p:sp>
        <p:nvSpPr>
          <p:cNvPr id="18" name="TextBox 17"/>
          <p:cNvSpPr txBox="1">
            <a:spLocks noChangeArrowheads="1"/>
          </p:cNvSpPr>
          <p:nvPr/>
        </p:nvSpPr>
        <p:spPr bwMode="auto">
          <a:xfrm>
            <a:off x="8570913" y="3571875"/>
            <a:ext cx="2640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Có hiểu biết và yêu thích các thể loại của mĩ thuật.</a:t>
            </a:r>
          </a:p>
        </p:txBody>
      </p:sp>
      <p:sp>
        <p:nvSpPr>
          <p:cNvPr id="2" name="Rectangle 1"/>
          <p:cNvSpPr/>
          <p:nvPr/>
        </p:nvSpPr>
        <p:spPr>
          <a:xfrm>
            <a:off x="5190549" y="3932180"/>
            <a:ext cx="2334283" cy="369332"/>
          </a:xfrm>
          <a:prstGeom prst="rect">
            <a:avLst/>
          </a:prstGeom>
        </p:spPr>
        <p:txBody>
          <a:bodyPr>
            <a:spAutoFit/>
          </a:bodyPr>
          <a:lstStyle/>
          <a:p>
            <a:pPr algn="ctr" eaLnBrk="1" fontAlgn="auto" hangingPunct="1">
              <a:spcBef>
                <a:spcPts val="0"/>
              </a:spcBef>
              <a:spcAft>
                <a:spcPts val="0"/>
              </a:spcAft>
              <a:defRPr/>
            </a:pPr>
            <a:r>
              <a:rPr lang="en-US"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effectLst>
                  <a:glow rad="165100">
                    <a:schemeClr val="tx1"/>
                  </a:glow>
                </a:effectLst>
                <a:latin typeface="Times New Roman" panose="02020603050405020304" pitchFamily="18" charset="0"/>
                <a:cs typeface="Times New Roman" panose="02020603050405020304" pitchFamily="18" charset="0"/>
              </a:rPr>
              <a:t>NĂNG LỰC RIÊNG</a:t>
            </a:r>
          </a:p>
        </p:txBody>
      </p:sp>
      <p:sp>
        <p:nvSpPr>
          <p:cNvPr id="3" name="Rectangle 2"/>
          <p:cNvSpPr>
            <a:spLocks noChangeArrowheads="1"/>
          </p:cNvSpPr>
          <p:nvPr/>
        </p:nvSpPr>
        <p:spPr bwMode="auto">
          <a:xfrm>
            <a:off x="4837113" y="4505325"/>
            <a:ext cx="3105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lnSpc>
                <a:spcPct val="107000"/>
              </a:lnSpc>
              <a:spcBef>
                <a:spcPts val="600"/>
              </a:spcBef>
              <a:buClrTx/>
              <a:buFontTx/>
              <a:buNone/>
            </a:pPr>
            <a:r>
              <a:rPr lang="en-US" alt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Biết cách xác định được phong cách chủ đạo, ngôn ngữ thiết kế sử dụng trong sản phẩm, tác phẩm</a:t>
            </a:r>
            <a:endParaRPr lang="en-US" altLang="en-U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eaLnBrk="1" hangingPunct="1">
              <a:lnSpc>
                <a:spcPct val="107000"/>
              </a:lnSpc>
              <a:spcBef>
                <a:spcPts val="600"/>
              </a:spcBef>
              <a:buClrTx/>
              <a:buFontTx/>
              <a:buNone/>
            </a:pPr>
            <a:r>
              <a:rPr lang="en-US" alt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Biết nhận xét, đánh giá sản phẩm mĩ thuật của cá nhân, nhóm.</a:t>
            </a:r>
            <a:endParaRPr lang="en-US" altLang="en-U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537" name="Rectangle 3"/>
          <p:cNvSpPr>
            <a:spLocks noChangeArrowheads="1"/>
          </p:cNvSpPr>
          <p:nvPr/>
        </p:nvSpPr>
        <p:spPr bwMode="auto">
          <a:xfrm>
            <a:off x="5191125" y="382588"/>
            <a:ext cx="4391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a:solidFill>
                  <a:srgbClr val="000000"/>
                </a:solidFill>
                <a:latin typeface="Times New Roman" panose="02020603050405020304" pitchFamily="18" charset="0"/>
                <a:cs typeface="Calibri" panose="020F0502020204030204" pitchFamily="34" charset="0"/>
              </a:rPr>
              <a:t>YÊU CẦU CẦN ĐẠT</a:t>
            </a:r>
            <a:endParaRPr lang="en-US" altLang="en-US" sz="3200">
              <a:solidFill>
                <a:schemeClr val="tx1"/>
              </a:solidFill>
            </a:endParaRPr>
          </a:p>
        </p:txBody>
      </p:sp>
    </p:spTree>
    <p:extLst>
      <p:ext uri="{BB962C8B-B14F-4D97-AF65-F5344CB8AC3E}">
        <p14:creationId xmlns:p14="http://schemas.microsoft.com/office/powerpoint/2010/main" val="308190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074544" y="385318"/>
            <a:ext cx="5817488" cy="6076376"/>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246438" y="819150"/>
            <a:ext cx="5670550" cy="5676900"/>
            <a:chOff x="3908657" y="1239252"/>
            <a:chExt cx="4374683" cy="4401149"/>
          </a:xfrm>
        </p:grpSpPr>
        <p:grpSp>
          <p:nvGrpSpPr>
            <p:cNvPr id="23569"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3729" y="1239252"/>
                <a:ext cx="264539"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3729" y="5348715"/>
                <a:ext cx="264539"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0"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6505" y="1237117"/>
                <a:ext cx="258415"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58398" y="5343232"/>
                <a:ext cx="258415"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1"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59999" y="1239218"/>
                <a:ext cx="264539"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209" y="5347528"/>
                <a:ext cx="255966"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2"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50181" y="1252443"/>
                <a:ext cx="267071"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2537" y="5362246"/>
                <a:ext cx="265841"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3"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6240" y="1256100"/>
                <a:ext cx="268303"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7256" y="5362046"/>
                <a:ext cx="268303"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4"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5606" y="1249060"/>
                <a:ext cx="260918"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5633" y="5361090"/>
                <a:ext cx="262149"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5"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3106" y="1251500"/>
                <a:ext cx="265841"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3106" y="5357970"/>
                <a:ext cx="265841"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6"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626" y="1258194"/>
                <a:ext cx="268303"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3860" y="5369359"/>
                <a:ext cx="269533"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7"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2114" y="1258909"/>
                <a:ext cx="264610"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3560" y="5369098"/>
                <a:ext cx="264611"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8"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867" y="1243182"/>
                <a:ext cx="264539"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434" y="5357124"/>
                <a:ext cx="264539"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9"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6952" y="1251411"/>
                <a:ext cx="258415"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6197" y="5355023"/>
                <a:ext cx="263314"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80"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3743" y="1249088"/>
                <a:ext cx="259640"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77331" y="5358877"/>
                <a:ext cx="257190"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176696" y="1209501"/>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chemeClr val="accent4"/>
                </a:solidFill>
                <a:effectLst>
                  <a:glow rad="190500">
                    <a:schemeClr val="tx1">
                      <a:alpha val="83000"/>
                    </a:schemeClr>
                  </a:glow>
                </a:effectLst>
                <a:latin typeface="UTM Alberta Heavy" panose="02040603050506020204" pitchFamily="18" charset="0"/>
              </a:rPr>
              <a:t>HOẠT ĐỘNG </a:t>
            </a:r>
            <a:r>
              <a:rPr lang="en-US" sz="6000" dirty="0">
                <a:solidFill>
                  <a:schemeClr val="accent4"/>
                </a:solidFill>
                <a:effectLst>
                  <a:glow rad="190500">
                    <a:schemeClr val="tx1">
                      <a:alpha val="83000"/>
                    </a:schemeClr>
                  </a:glow>
                </a:effectLst>
                <a:latin typeface="UTM Alberta Heavy" panose="02040603050506020204" pitchFamily="18" charset="0"/>
              </a:rPr>
              <a:t>1</a:t>
            </a:r>
            <a:endParaRPr lang="en-US" sz="3200" dirty="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22502" y="1712913"/>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503456" y="2603396"/>
            <a:ext cx="5234806" cy="2800767"/>
          </a:xfrm>
          <a:prstGeom prst="rect">
            <a:avLst/>
          </a:prstGeom>
          <a:noFill/>
        </p:spPr>
        <p:txBody>
          <a:bodyPr>
            <a:spAutoFit/>
          </a:bodyPr>
          <a:lstStyle/>
          <a:p>
            <a:pPr algn="ctr" eaLnBrk="1" fontAlgn="auto" hangingPunct="1">
              <a:spcBef>
                <a:spcPts val="0"/>
              </a:spcBef>
              <a:spcAft>
                <a:spcPts val="0"/>
              </a:spcAft>
              <a:defRPr/>
            </a:pPr>
            <a:r>
              <a:rPr lang="en-US" sz="4400" dirty="0">
                <a:solidFill>
                  <a:srgbClr val="FF0000"/>
                </a:solidFill>
                <a:effectLst>
                  <a:glow rad="190500">
                    <a:schemeClr val="tx1">
                      <a:alpha val="83000"/>
                    </a:schemeClr>
                  </a:glow>
                </a:effectLst>
                <a:latin typeface="UTM Davida" panose="02040603050506020204" pitchFamily="18" charset="0"/>
              </a:rPr>
              <a:t>KHÁM PHÁ</a:t>
            </a:r>
          </a:p>
          <a:p>
            <a:pPr algn="ctr" eaLnBrk="1" fontAlgn="auto" hangingPunct="1">
              <a:spcBef>
                <a:spcPts val="0"/>
              </a:spcBef>
              <a:spcAft>
                <a:spcPts val="0"/>
              </a:spcAft>
              <a:defRPr/>
            </a:pPr>
            <a:r>
              <a:rPr lang="en-US" sz="4400" dirty="0">
                <a:solidFill>
                  <a:srgbClr val="FF0000"/>
                </a:solidFill>
                <a:effectLst>
                  <a:glow rad="190500">
                    <a:schemeClr val="tx1">
                      <a:alpha val="83000"/>
                    </a:schemeClr>
                  </a:glow>
                </a:effectLst>
                <a:latin typeface="UTM Davida" panose="02040603050506020204" pitchFamily="18" charset="0"/>
              </a:rPr>
              <a:t>NHÂN VẬT TRONG TRANH THỜI KÌ PHỤC HƯNG</a:t>
            </a:r>
          </a:p>
        </p:txBody>
      </p:sp>
      <p:pic>
        <p:nvPicPr>
          <p:cNvPr id="3" name="Picture 2"/>
          <p:cNvPicPr>
            <a:picLocks noChangeAspect="1"/>
          </p:cNvPicPr>
          <p:nvPr/>
        </p:nvPicPr>
        <p:blipFill>
          <a:blip r:embed="rId3"/>
          <a:stretch>
            <a:fillRect/>
          </a:stretch>
        </p:blipFill>
        <p:spPr>
          <a:xfrm>
            <a:off x="-533400" y="4144963"/>
            <a:ext cx="3971925" cy="2763837"/>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8291513" y="88900"/>
            <a:ext cx="3971925" cy="2527300"/>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89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0"/>
            <a:ext cx="5486400" cy="1673225"/>
            <a:chOff x="609600" y="0"/>
            <a:chExt cx="5486400" cy="1673225"/>
          </a:xfrm>
          <a:solidFill>
            <a:srgbClr val="92D050"/>
          </a:solidFill>
        </p:grpSpPr>
        <p:grpSp>
          <p:nvGrpSpPr>
            <p:cNvPr id="5" name="Group 4"/>
            <p:cNvGrpSpPr/>
            <p:nvPr/>
          </p:nvGrpSpPr>
          <p:grpSpPr>
            <a:xfrm>
              <a:off x="609600" y="0"/>
              <a:ext cx="5486400" cy="1673225"/>
              <a:chOff x="609600" y="0"/>
              <a:chExt cx="5486400" cy="1673225"/>
            </a:xfrm>
            <a:grpFill/>
          </p:grpSpPr>
          <p:sp>
            <p:nvSpPr>
              <p:cNvPr id="7" name="Freeform: Shape 6"/>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7"/>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6" name="TextBox 5"/>
            <p:cNvSpPr txBox="1"/>
            <p:nvPr/>
          </p:nvSpPr>
          <p:spPr>
            <a:xfrm>
              <a:off x="1517376" y="117901"/>
              <a:ext cx="3670850" cy="46166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en-US" sz="2400" dirty="0">
                  <a:ln>
                    <a:solidFill>
                      <a:srgbClr val="C00000"/>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atin typeface="UTM Alberta Heavy" panose="02040603050506020204" pitchFamily="18" charset="0"/>
                </a:rPr>
                <a:t>QUAN SÁT TRANH</a:t>
              </a:r>
            </a:p>
          </p:txBody>
        </p:sp>
      </p:grpSp>
      <p:pic>
        <p:nvPicPr>
          <p:cNvPr id="11" name="Picture 10"/>
          <p:cNvPicPr>
            <a:picLocks noChangeAspect="1"/>
          </p:cNvPicPr>
          <p:nvPr/>
        </p:nvPicPr>
        <p:blipFill>
          <a:blip r:embed="rId2"/>
          <a:srcRect/>
          <a:stretch>
            <a:fillRect/>
          </a:stretch>
        </p:blipFill>
        <p:spPr bwMode="auto">
          <a:xfrm>
            <a:off x="7853363" y="-669925"/>
            <a:ext cx="4867275" cy="2749550"/>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1"/>
          <p:cNvSpPr txBox="1">
            <a:spLocks noChangeArrowheads="1"/>
          </p:cNvSpPr>
          <p:nvPr/>
        </p:nvSpPr>
        <p:spPr bwMode="auto">
          <a:xfrm>
            <a:off x="6229350" y="2078038"/>
            <a:ext cx="483552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3200" b="1" i="1">
                <a:solidFill>
                  <a:srgbClr val="002060"/>
                </a:solidFill>
                <a:latin typeface="Times New Roman" panose="02020603050405020304" pitchFamily="18" charset="0"/>
                <a:cs typeface="Times New Roman" panose="02020603050405020304" pitchFamily="18" charset="0"/>
              </a:rPr>
              <a:t>Thảo luận các yêu cầu sau</a:t>
            </a: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Hòa sắc của bức tranh</a:t>
            </a:r>
            <a:endParaRPr lang="en-US" altLang="en-US" sz="3200">
              <a:solidFill>
                <a:srgbClr val="002060"/>
              </a:solidFill>
              <a:latin typeface="Times New Roman" panose="02020603050405020304" pitchFamily="18" charset="0"/>
              <a:cs typeface="Times New Roman" panose="02020603050405020304" pitchFamily="18" charset="0"/>
            </a:endParaRP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Biểu cảm của nhân vật trong tranh</a:t>
            </a:r>
            <a:endParaRPr lang="en-US" altLang="en-US" sz="3200">
              <a:solidFill>
                <a:srgbClr val="002060"/>
              </a:solidFill>
              <a:latin typeface="Times New Roman" panose="02020603050405020304" pitchFamily="18" charset="0"/>
              <a:cs typeface="Times New Roman" panose="02020603050405020304" pitchFamily="18" charset="0"/>
            </a:endParaRP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Cách diển tả hình dáng, trang phục  của nhân vật.</a:t>
            </a:r>
            <a:endParaRPr lang="en-US" altLang="en-US" sz="3200">
              <a:solidFill>
                <a:srgbClr val="00206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a:srcRect/>
          <a:stretch>
            <a:fillRect/>
          </a:stretch>
        </p:blipFill>
        <p:spPr bwMode="auto">
          <a:xfrm rot="17611165">
            <a:off x="9285288" y="2392362"/>
            <a:ext cx="4789488" cy="2703513"/>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599236" flipH="1">
            <a:off x="10741025" y="138113"/>
            <a:ext cx="2105025" cy="2105025"/>
          </a:xfrm>
          <a:prstGeom prst="rect">
            <a:avLst/>
          </a:prstGeom>
          <a:noFill/>
          <a:ln>
            <a:noFill/>
          </a:ln>
          <a:effectLst>
            <a:outerShdw sx="103000" sy="103000" algn="tr" rotWithShape="0">
              <a:srgbClr val="000000">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
          <p:cNvPicPr>
            <a:picLocks noChangeAspect="1" noChangeArrowheads="1"/>
          </p:cNvPicPr>
          <p:nvPr/>
        </p:nvPicPr>
        <p:blipFill>
          <a:blip r:embed="rId4">
            <a:extLst>
              <a:ext uri="{28A0092B-C50C-407E-A947-70E740481C1C}">
                <a14:useLocalDpi xmlns:a14="http://schemas.microsoft.com/office/drawing/2010/main" val="0"/>
              </a:ext>
            </a:extLst>
          </a:blip>
          <a:srcRect l="11404" t="24136" r="7893" b="10316"/>
          <a:stretch>
            <a:fillRect/>
          </a:stretch>
        </p:blipFill>
        <p:spPr bwMode="auto">
          <a:xfrm>
            <a:off x="509588" y="1790700"/>
            <a:ext cx="5719762"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96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additive="base">
                                        <p:cTn id="20"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1"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 calcmode="lin" valueType="num">
                                      <p:cBhvr additive="base">
                                        <p:cTn id="24"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1" nodeType="with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additive="base">
                                        <p:cTn id="28"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1" nodeType="with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 calcmode="lin" valueType="num">
                                      <p:cBhvr additive="base">
                                        <p:cTn id="32"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4348845">
            <a:off x="473869" y="-1281906"/>
            <a:ext cx="4168775" cy="4586287"/>
          </a:xfrm>
          <a:prstGeom prst="rect">
            <a:avLst/>
          </a:prstGeom>
          <a:effectLst>
            <a:outerShdw blurRad="101600" dist="190500" dir="3300000" algn="tl" rotWithShape="0">
              <a:prstClr val="black">
                <a:alpha val="40000"/>
              </a:prstClr>
            </a:outerShdw>
          </a:effectLst>
        </p:spPr>
      </p:pic>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l="11404" t="24136" r="8299" b="21617"/>
          <a:stretch>
            <a:fillRect/>
          </a:stretch>
        </p:blipFill>
        <p:spPr bwMode="auto">
          <a:xfrm>
            <a:off x="2557463" y="166688"/>
            <a:ext cx="775017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
          <p:cNvSpPr txBox="1">
            <a:spLocks/>
          </p:cNvSpPr>
          <p:nvPr/>
        </p:nvSpPr>
        <p:spPr bwMode="auto">
          <a:xfrm>
            <a:off x="111125" y="4873625"/>
            <a:ext cx="11977688" cy="1741488"/>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dirty="0">
                <a:latin typeface="Times New Roman" panose="02020603050405020304" pitchFamily="18" charset="0"/>
                <a:cs typeface="Times New Roman" panose="02020603050405020304" pitchFamily="18" charset="0"/>
              </a:rPr>
              <a:t>+ Hòa sắc trầm ấm, sự chuyển biến đậm nhạt giúp diễn đạt hình khối, bóng tối-ánh sáng.</a:t>
            </a:r>
          </a:p>
          <a:p>
            <a:pPr>
              <a:defRPr/>
            </a:pPr>
            <a:r>
              <a:rPr lang="en-US" dirty="0">
                <a:latin typeface="Times New Roman" panose="02020603050405020304" pitchFamily="18" charset="0"/>
                <a:cs typeface="Times New Roman" panose="02020603050405020304" pitchFamily="18" charset="0"/>
              </a:rPr>
              <a:t>+ Biểu cảm của nhân vật trong tranh được thể hiện chân thực, sinh động.</a:t>
            </a:r>
          </a:p>
          <a:p>
            <a:pPr>
              <a:defRPr/>
            </a:pPr>
            <a:r>
              <a:rPr lang="en-US" dirty="0">
                <a:latin typeface="Times New Roman" panose="02020603050405020304" pitchFamily="18" charset="0"/>
                <a:cs typeface="Times New Roman" panose="02020603050405020304" pitchFamily="18" charset="0"/>
              </a:rPr>
              <a:t>+ Trang phục được diễn tả bằng những đường cong nếp gấp mềm mại. Hình dáng của nhân vật chân thực, cơ thể cân đối.</a:t>
            </a:r>
          </a:p>
          <a:p>
            <a:pPr>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80877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26641" name="Group 8"/>
            <p:cNvGrpSpPr>
              <a:grpSpLocks/>
            </p:cNvGrpSpPr>
            <p:nvPr/>
          </p:nvGrpSpPr>
          <p:grpSpPr bwMode="auto">
            <a:xfrm>
              <a:off x="5963651" y="1239252"/>
              <a:ext cx="264696" cy="4374683"/>
              <a:chOff x="5963651" y="1239252"/>
              <a:chExt cx="264696" cy="4374683"/>
            </a:xfrm>
          </p:grpSpPr>
          <p:sp>
            <p:nvSpPr>
              <p:cNvPr id="8" name="Oval 7"/>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2" name="Group 60"/>
            <p:cNvGrpSpPr>
              <a:grpSpLocks/>
            </p:cNvGrpSpPr>
            <p:nvPr/>
          </p:nvGrpSpPr>
          <p:grpSpPr bwMode="auto">
            <a:xfrm rot="900000">
              <a:off x="5963651" y="1241658"/>
              <a:ext cx="264696" cy="4374683"/>
              <a:chOff x="5963651" y="1239252"/>
              <a:chExt cx="264696" cy="4374683"/>
            </a:xfrm>
          </p:grpSpPr>
          <p:sp>
            <p:nvSpPr>
              <p:cNvPr id="63" name="Oval 62"/>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3" name="Group 64"/>
            <p:cNvGrpSpPr>
              <a:grpSpLocks/>
            </p:cNvGrpSpPr>
            <p:nvPr/>
          </p:nvGrpSpPr>
          <p:grpSpPr bwMode="auto">
            <a:xfrm rot="1800000">
              <a:off x="5963651" y="1244064"/>
              <a:ext cx="264696" cy="4374683"/>
              <a:chOff x="5963651" y="1239252"/>
              <a:chExt cx="264696" cy="4374683"/>
            </a:xfrm>
          </p:grpSpPr>
          <p:sp>
            <p:nvSpPr>
              <p:cNvPr id="66" name="Oval 65"/>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4" name="Group 67"/>
            <p:cNvGrpSpPr>
              <a:grpSpLocks/>
            </p:cNvGrpSpPr>
            <p:nvPr/>
          </p:nvGrpSpPr>
          <p:grpSpPr bwMode="auto">
            <a:xfrm rot="2700000">
              <a:off x="5963651" y="1246470"/>
              <a:ext cx="264696" cy="4374683"/>
              <a:chOff x="5963651" y="1239252"/>
              <a:chExt cx="264696" cy="4374683"/>
            </a:xfrm>
          </p:grpSpPr>
          <p:sp>
            <p:nvSpPr>
              <p:cNvPr id="69" name="Oval 68"/>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5" name="Group 76"/>
            <p:cNvGrpSpPr>
              <a:grpSpLocks/>
            </p:cNvGrpSpPr>
            <p:nvPr/>
          </p:nvGrpSpPr>
          <p:grpSpPr bwMode="auto">
            <a:xfrm rot="3600000">
              <a:off x="5963651" y="1248876"/>
              <a:ext cx="264696" cy="4374683"/>
              <a:chOff x="5963651" y="1239252"/>
              <a:chExt cx="264696" cy="4374683"/>
            </a:xfrm>
          </p:grpSpPr>
          <p:sp>
            <p:nvSpPr>
              <p:cNvPr id="78" name="Oval 77"/>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6" name="Group 79"/>
            <p:cNvGrpSpPr>
              <a:grpSpLocks/>
            </p:cNvGrpSpPr>
            <p:nvPr/>
          </p:nvGrpSpPr>
          <p:grpSpPr bwMode="auto">
            <a:xfrm rot="4500000">
              <a:off x="5963651" y="1251282"/>
              <a:ext cx="264696" cy="4374683"/>
              <a:chOff x="5963651" y="1239252"/>
              <a:chExt cx="264696" cy="4374683"/>
            </a:xfrm>
          </p:grpSpPr>
          <p:sp>
            <p:nvSpPr>
              <p:cNvPr id="81" name="Oval 80"/>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7" name="Group 82"/>
            <p:cNvGrpSpPr>
              <a:grpSpLocks/>
            </p:cNvGrpSpPr>
            <p:nvPr/>
          </p:nvGrpSpPr>
          <p:grpSpPr bwMode="auto">
            <a:xfrm rot="5400000">
              <a:off x="5963651" y="1253688"/>
              <a:ext cx="264696" cy="4374683"/>
              <a:chOff x="5963651" y="1239252"/>
              <a:chExt cx="264696" cy="4374683"/>
            </a:xfrm>
          </p:grpSpPr>
          <p:sp>
            <p:nvSpPr>
              <p:cNvPr id="84" name="Oval 83"/>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8" name="Group 85"/>
            <p:cNvGrpSpPr>
              <a:grpSpLocks/>
            </p:cNvGrpSpPr>
            <p:nvPr/>
          </p:nvGrpSpPr>
          <p:grpSpPr bwMode="auto">
            <a:xfrm rot="6300000">
              <a:off x="5963651" y="1256094"/>
              <a:ext cx="264696" cy="4374683"/>
              <a:chOff x="5963651" y="1239252"/>
              <a:chExt cx="264696" cy="4374683"/>
            </a:xfrm>
          </p:grpSpPr>
          <p:sp>
            <p:nvSpPr>
              <p:cNvPr id="87" name="Oval 86"/>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9" name="Group 88"/>
            <p:cNvGrpSpPr>
              <a:grpSpLocks/>
            </p:cNvGrpSpPr>
            <p:nvPr/>
          </p:nvGrpSpPr>
          <p:grpSpPr bwMode="auto">
            <a:xfrm rot="7200000">
              <a:off x="5963651" y="1258500"/>
              <a:ext cx="264696" cy="4374683"/>
              <a:chOff x="5963651" y="1239252"/>
              <a:chExt cx="264696" cy="4374683"/>
            </a:xfrm>
          </p:grpSpPr>
          <p:sp>
            <p:nvSpPr>
              <p:cNvPr id="90" name="Oval 89"/>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0" name="Group 91"/>
            <p:cNvGrpSpPr>
              <a:grpSpLocks/>
            </p:cNvGrpSpPr>
            <p:nvPr/>
          </p:nvGrpSpPr>
          <p:grpSpPr bwMode="auto">
            <a:xfrm rot="8100000">
              <a:off x="5963651" y="1260906"/>
              <a:ext cx="264696" cy="4374683"/>
              <a:chOff x="5963651" y="1239252"/>
              <a:chExt cx="264696" cy="4374683"/>
            </a:xfrm>
          </p:grpSpPr>
          <p:sp>
            <p:nvSpPr>
              <p:cNvPr id="93" name="Oval 92"/>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1" name="Group 94"/>
            <p:cNvGrpSpPr>
              <a:grpSpLocks/>
            </p:cNvGrpSpPr>
            <p:nvPr/>
          </p:nvGrpSpPr>
          <p:grpSpPr bwMode="auto">
            <a:xfrm rot="9000000">
              <a:off x="5963651" y="1263312"/>
              <a:ext cx="264696" cy="4374683"/>
              <a:chOff x="5963651" y="1239252"/>
              <a:chExt cx="264696" cy="4374683"/>
            </a:xfrm>
          </p:grpSpPr>
          <p:sp>
            <p:nvSpPr>
              <p:cNvPr id="96" name="Oval 95"/>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2" name="Group 97"/>
            <p:cNvGrpSpPr>
              <a:grpSpLocks/>
            </p:cNvGrpSpPr>
            <p:nvPr/>
          </p:nvGrpSpPr>
          <p:grpSpPr bwMode="auto">
            <a:xfrm rot="9900000">
              <a:off x="5963651" y="1265718"/>
              <a:ext cx="264696" cy="4374683"/>
              <a:chOff x="5963651" y="1239252"/>
              <a:chExt cx="264696" cy="4374683"/>
            </a:xfrm>
          </p:grpSpPr>
          <p:sp>
            <p:nvSpPr>
              <p:cNvPr id="99" name="Oval 98"/>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p:cNvSpPr txBox="1"/>
          <p:nvPr/>
        </p:nvSpPr>
        <p:spPr>
          <a:xfrm>
            <a:off x="4233032" y="878705"/>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rgbClr val="FFFF00"/>
                </a:solidFill>
                <a:effectLst>
                  <a:glow rad="190500">
                    <a:schemeClr val="tx1">
                      <a:alpha val="83000"/>
                    </a:schemeClr>
                  </a:glow>
                </a:effectLst>
                <a:latin typeface="UTM Alberta Heavy" panose="02040603050506020204" pitchFamily="18" charset="0"/>
              </a:rPr>
              <a:t>HOẠT ĐỘNG </a:t>
            </a:r>
            <a:r>
              <a:rPr lang="en-US" sz="6000" dirty="0">
                <a:solidFill>
                  <a:srgbClr val="FFFF00"/>
                </a:solidFill>
                <a:effectLst>
                  <a:glow rad="190500">
                    <a:schemeClr val="tx1">
                      <a:alpha val="83000"/>
                    </a:schemeClr>
                  </a:glow>
                </a:effectLst>
                <a:latin typeface="UTM Alberta Heavy" panose="02040603050506020204" pitchFamily="18" charset="0"/>
              </a:rPr>
              <a:t>2</a:t>
            </a:r>
            <a:endParaRPr lang="en-US" sz="3200" dirty="0">
              <a:solidFill>
                <a:srgbClr val="FFFF00"/>
              </a:solidFill>
              <a:effectLst>
                <a:glow rad="190500">
                  <a:schemeClr val="tx1">
                    <a:alpha val="83000"/>
                  </a:schemeClr>
                </a:glow>
              </a:effectLst>
              <a:latin typeface="UTM Alberta Heavy" panose="02040603050506020204" pitchFamily="18" charset="0"/>
            </a:endParaRPr>
          </a:p>
        </p:txBody>
      </p:sp>
      <p:cxnSp>
        <p:nvCxnSpPr>
          <p:cNvPr id="102" name="Straight Connector 101"/>
          <p:cNvCxnSpPr>
            <a:cxnSpLocks/>
          </p:cNvCxnSpPr>
          <p:nvPr/>
        </p:nvCxnSpPr>
        <p:spPr>
          <a:xfrm>
            <a:off x="4549591" y="1755775"/>
            <a:ext cx="3214609" cy="0"/>
          </a:xfrm>
          <a:prstGeom prst="line">
            <a:avLst/>
          </a:prstGeom>
          <a:ln w="38100">
            <a:solidFill>
              <a:srgbClr val="FFFF00"/>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601342" y="2013724"/>
            <a:ext cx="5068146" cy="3416320"/>
          </a:xfrm>
          <a:prstGeom prst="rect">
            <a:avLst/>
          </a:prstGeom>
          <a:noFill/>
        </p:spPr>
        <p:txBody>
          <a:bodyPr>
            <a:spAutoFit/>
          </a:bodyPr>
          <a:lstStyle/>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Cách mô phỏng nhân vật trong tranh thời </a:t>
            </a:r>
          </a:p>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Phục Hưng</a:t>
            </a:r>
          </a:p>
        </p:txBody>
      </p:sp>
      <p:pic>
        <p:nvPicPr>
          <p:cNvPr id="3" name="Picture 2"/>
          <p:cNvPicPr>
            <a:picLocks noChangeAspect="1"/>
          </p:cNvPicPr>
          <p:nvPr/>
        </p:nvPicPr>
        <p:blipFill>
          <a:blip r:embed="rId3"/>
          <a:stretch>
            <a:fillRect/>
          </a:stretch>
        </p:blipFill>
        <p:spPr>
          <a:xfrm>
            <a:off x="-176213" y="4089400"/>
            <a:ext cx="3997326" cy="2781300"/>
          </a:xfrm>
          <a:prstGeom prst="rect">
            <a:avLst/>
          </a:prstGeom>
          <a:effectLst>
            <a:outerShdw blurRad="342900" dist="215900" dir="13500000" algn="br" rotWithShape="0">
              <a:prstClr val="black">
                <a:alpha val="67000"/>
              </a:prstClr>
            </a:outerShdw>
          </a:effectLst>
        </p:spPr>
      </p:pic>
      <p:pic>
        <p:nvPicPr>
          <p:cNvPr id="15" name="Picture 14"/>
          <p:cNvPicPr>
            <a:picLocks noChangeAspect="1"/>
          </p:cNvPicPr>
          <p:nvPr/>
        </p:nvPicPr>
        <p:blipFill>
          <a:blip r:embed="rId4"/>
          <a:srcRect/>
          <a:stretch>
            <a:fillRect/>
          </a:stretch>
        </p:blipFill>
        <p:spPr bwMode="auto">
          <a:xfrm>
            <a:off x="8274050" y="-160338"/>
            <a:ext cx="3989388" cy="2538413"/>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0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rot="7251155" flipH="1">
            <a:off x="7768431" y="-1246981"/>
            <a:ext cx="3786188" cy="4165600"/>
          </a:xfrm>
          <a:prstGeom prst="rect">
            <a:avLst/>
          </a:prstGeom>
          <a:effectLst>
            <a:outerShdw blurRad="101600" dist="190500" dir="3300000" algn="tl" rotWithShape="0">
              <a:prstClr val="black">
                <a:alpha val="40000"/>
              </a:prstClr>
            </a:outerShdw>
          </a:effectLst>
        </p:spPr>
      </p:pic>
      <p:pic>
        <p:nvPicPr>
          <p:cNvPr id="14" name="Picture 13"/>
          <p:cNvPicPr>
            <a:picLocks noChangeAspect="1"/>
          </p:cNvPicPr>
          <p:nvPr/>
        </p:nvPicPr>
        <p:blipFill>
          <a:blip r:embed="rId2"/>
          <a:stretch>
            <a:fillRect/>
          </a:stretch>
        </p:blipFill>
        <p:spPr>
          <a:xfrm rot="5194134" flipH="1">
            <a:off x="6734969" y="2058194"/>
            <a:ext cx="3786188" cy="4165600"/>
          </a:xfrm>
          <a:prstGeom prst="rect">
            <a:avLst/>
          </a:prstGeom>
          <a:effectLst>
            <a:outerShdw blurRad="101600" dist="190500" dir="3300000" algn="tl" rotWithShape="0">
              <a:prstClr val="black">
                <a:alpha val="40000"/>
              </a:prstClr>
            </a:outerShdw>
          </a:effec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l="11481" t="11723" r="17166" b="24307"/>
          <a:stretch>
            <a:fillRect/>
          </a:stretch>
        </p:blipFill>
        <p:spPr bwMode="auto">
          <a:xfrm>
            <a:off x="7072313" y="566738"/>
            <a:ext cx="4670425"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29369" y="-3968"/>
            <a:ext cx="5486400" cy="1022277"/>
            <a:chOff x="609600" y="0"/>
            <a:chExt cx="5486400" cy="1673225"/>
          </a:xfrm>
          <a:solidFill>
            <a:srgbClr val="00B050"/>
          </a:solidFill>
        </p:grpSpPr>
        <p:grpSp>
          <p:nvGrpSpPr>
            <p:cNvPr id="13" name="Group 12"/>
            <p:cNvGrpSpPr/>
            <p:nvPr/>
          </p:nvGrpSpPr>
          <p:grpSpPr>
            <a:xfrm>
              <a:off x="609600" y="0"/>
              <a:ext cx="5486400" cy="1673225"/>
              <a:chOff x="609600" y="0"/>
              <a:chExt cx="5486400" cy="1673225"/>
            </a:xfrm>
            <a:grpFill/>
          </p:grpSpPr>
          <p:sp>
            <p:nvSpPr>
              <p:cNvPr id="16" name="Freeform: Shape 41"/>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Shape 42"/>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5" name="TextBox 14"/>
            <p:cNvSpPr txBox="1"/>
            <p:nvPr/>
          </p:nvSpPr>
          <p:spPr>
            <a:xfrm>
              <a:off x="723900" y="117901"/>
              <a:ext cx="5257800" cy="631977"/>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QUAN SÁT HÌNH</a:t>
              </a:r>
            </a:p>
          </p:txBody>
        </p:sp>
      </p:grpSp>
      <p:sp>
        <p:nvSpPr>
          <p:cNvPr id="18" name="TextBox 17"/>
          <p:cNvSpPr txBox="1"/>
          <p:nvPr/>
        </p:nvSpPr>
        <p:spPr bwMode="auto">
          <a:xfrm>
            <a:off x="704850" y="1296988"/>
            <a:ext cx="6113463" cy="5140325"/>
          </a:xfrm>
          <a:prstGeom prst="rect">
            <a:avLst/>
          </a:prstGeom>
          <a:noFill/>
        </p:spPr>
        <p:txBody>
          <a:bodyPr>
            <a:spAutoFit/>
          </a:bodyPr>
          <a:lstStyle/>
          <a:p>
            <a:pPr eaLnBrk="1" fontAlgn="auto" hangingPunct="1">
              <a:spcBef>
                <a:spcPts val="0"/>
              </a:spcBef>
              <a:spcAft>
                <a:spcPts val="0"/>
              </a:spcAft>
              <a:defRPr/>
            </a:pPr>
            <a:r>
              <a:rPr lang="en-US" sz="4000" dirty="0">
                <a:solidFill>
                  <a:srgbClr val="0070C0"/>
                </a:solidFill>
                <a:latin typeface="Times New Roman" panose="02020603050405020304" pitchFamily="18" charset="0"/>
                <a:cs typeface="Times New Roman" panose="02020603050405020304" pitchFamily="18" charset="0"/>
              </a:rPr>
              <a:t>Học sinh thảo luận :</a:t>
            </a: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Quan sát hình minh họa và trình bày các bước </a:t>
            </a:r>
            <a:r>
              <a:rPr lang="en-US" sz="3200" dirty="0">
                <a:latin typeface="Times New Roman" panose="02020603050405020304" pitchFamily="18" charset="0"/>
                <a:cs typeface="Times New Roman" panose="02020603050405020304" pitchFamily="18" charset="0"/>
              </a:rPr>
              <a:t>nhân vật trong tranh thời Phục Hưng</a:t>
            </a: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Có thể </a:t>
            </a:r>
            <a:r>
              <a:rPr lang="en-US" sz="3200" dirty="0">
                <a:latin typeface="Times New Roman" panose="02020603050405020304" pitchFamily="18" charset="0"/>
                <a:cs typeface="Times New Roman" panose="02020603050405020304" pitchFamily="18" charset="0"/>
              </a:rPr>
              <a:t>cách vẽ mô phỏng nhân vật theo mẫu </a:t>
            </a:r>
            <a:r>
              <a:rPr lang="nl-NL" sz="3200" dirty="0">
                <a:latin typeface="Times New Roman" panose="02020603050405020304" pitchFamily="18" charset="0"/>
                <a:cs typeface="Times New Roman" panose="02020603050405020304" pitchFamily="18" charset="0"/>
              </a:rPr>
              <a:t>bằng những hình thức nào ?</a:t>
            </a:r>
            <a:endParaRPr lang="en-US" sz="3200" dirty="0">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Chất liệu kĩ thuật vẽ màu nào sẽ phù hợp để mô phỏng </a:t>
            </a:r>
            <a:r>
              <a:rPr lang="en-US" sz="3200" dirty="0">
                <a:latin typeface="Times New Roman" panose="02020603050405020304" pitchFamily="18" charset="0"/>
                <a:cs typeface="Times New Roman" panose="02020603050405020304" pitchFamily="18" charset="0"/>
              </a:rPr>
              <a:t>nhân vật trong tranh thời Phục Hưng</a:t>
            </a:r>
            <a:endParaRPr lang="en-US" sz="3200" dirty="0">
              <a:solidFill>
                <a:srgbClr val="0070C0"/>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453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771</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Century Gothic</vt:lpstr>
      <vt:lpstr>Times New Roman</vt:lpstr>
      <vt:lpstr>UTM Alberta Heavy</vt:lpstr>
      <vt:lpstr>UTM Davida</vt:lpstr>
      <vt:lpstr>UTM NguyenHa 01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Thanh Van</cp:lastModifiedBy>
  <cp:revision>3</cp:revision>
  <dcterms:created xsi:type="dcterms:W3CDTF">2022-08-23T01:40:42Z</dcterms:created>
  <dcterms:modified xsi:type="dcterms:W3CDTF">2023-02-19T15:12:49Z</dcterms:modified>
</cp:coreProperties>
</file>